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29"/>
  </p:notesMasterIdLst>
  <p:handoutMasterIdLst>
    <p:handoutMasterId r:id="rId30"/>
  </p:handoutMasterIdLst>
  <p:sldIdLst>
    <p:sldId id="1280" r:id="rId6"/>
    <p:sldId id="1059" r:id="rId7"/>
    <p:sldId id="1063" r:id="rId8"/>
    <p:sldId id="1281" r:id="rId9"/>
    <p:sldId id="1209" r:id="rId10"/>
    <p:sldId id="1277" r:id="rId11"/>
    <p:sldId id="1205" r:id="rId12"/>
    <p:sldId id="1267" r:id="rId13"/>
    <p:sldId id="1273" r:id="rId14"/>
    <p:sldId id="558" r:id="rId15"/>
    <p:sldId id="1073" r:id="rId16"/>
    <p:sldId id="1074" r:id="rId17"/>
    <p:sldId id="1278" r:id="rId18"/>
    <p:sldId id="1271" r:id="rId19"/>
    <p:sldId id="1075" r:id="rId20"/>
    <p:sldId id="1272" r:id="rId21"/>
    <p:sldId id="1076" r:id="rId22"/>
    <p:sldId id="1078" r:id="rId23"/>
    <p:sldId id="1282" r:id="rId24"/>
    <p:sldId id="1275" r:id="rId25"/>
    <p:sldId id="1208" r:id="rId26"/>
    <p:sldId id="1274" r:id="rId27"/>
    <p:sldId id="1283" r:id="rId28"/>
  </p:sldIdLst>
  <p:sldSz cx="9144000" cy="6858000" type="screen4x3"/>
  <p:notesSz cx="7023100" cy="9309100"/>
  <p:defaultTextStyle>
    <a:defPPr>
      <a:defRPr lang="en-US"/>
    </a:defPPr>
    <a:lvl1pPr marL="0" algn="l" defTabSz="456791" rtl="0" eaLnBrk="1" latinLnBrk="0" hangingPunct="1">
      <a:defRPr sz="1800" kern="1200">
        <a:solidFill>
          <a:schemeClr val="tx1"/>
        </a:solidFill>
        <a:latin typeface="+mn-lt"/>
        <a:ea typeface="+mn-ea"/>
        <a:cs typeface="+mn-cs"/>
      </a:defRPr>
    </a:lvl1pPr>
    <a:lvl2pPr marL="456791" algn="l" defTabSz="456791" rtl="0" eaLnBrk="1" latinLnBrk="0" hangingPunct="1">
      <a:defRPr sz="1800" kern="1200">
        <a:solidFill>
          <a:schemeClr val="tx1"/>
        </a:solidFill>
        <a:latin typeface="+mn-lt"/>
        <a:ea typeface="+mn-ea"/>
        <a:cs typeface="+mn-cs"/>
      </a:defRPr>
    </a:lvl2pPr>
    <a:lvl3pPr marL="913586" algn="l" defTabSz="456791" rtl="0" eaLnBrk="1" latinLnBrk="0" hangingPunct="1">
      <a:defRPr sz="1800" kern="1200">
        <a:solidFill>
          <a:schemeClr val="tx1"/>
        </a:solidFill>
        <a:latin typeface="+mn-lt"/>
        <a:ea typeface="+mn-ea"/>
        <a:cs typeface="+mn-cs"/>
      </a:defRPr>
    </a:lvl3pPr>
    <a:lvl4pPr marL="1370375" algn="l" defTabSz="456791" rtl="0" eaLnBrk="1" latinLnBrk="0" hangingPunct="1">
      <a:defRPr sz="1800" kern="1200">
        <a:solidFill>
          <a:schemeClr val="tx1"/>
        </a:solidFill>
        <a:latin typeface="+mn-lt"/>
        <a:ea typeface="+mn-ea"/>
        <a:cs typeface="+mn-cs"/>
      </a:defRPr>
    </a:lvl4pPr>
    <a:lvl5pPr marL="1827170" algn="l" defTabSz="456791" rtl="0" eaLnBrk="1" latinLnBrk="0" hangingPunct="1">
      <a:defRPr sz="1800" kern="1200">
        <a:solidFill>
          <a:schemeClr val="tx1"/>
        </a:solidFill>
        <a:latin typeface="+mn-lt"/>
        <a:ea typeface="+mn-ea"/>
        <a:cs typeface="+mn-cs"/>
      </a:defRPr>
    </a:lvl5pPr>
    <a:lvl6pPr marL="2283964" algn="l" defTabSz="456791" rtl="0" eaLnBrk="1" latinLnBrk="0" hangingPunct="1">
      <a:defRPr sz="1800" kern="1200">
        <a:solidFill>
          <a:schemeClr val="tx1"/>
        </a:solidFill>
        <a:latin typeface="+mn-lt"/>
        <a:ea typeface="+mn-ea"/>
        <a:cs typeface="+mn-cs"/>
      </a:defRPr>
    </a:lvl6pPr>
    <a:lvl7pPr marL="2740758" algn="l" defTabSz="456791" rtl="0" eaLnBrk="1" latinLnBrk="0" hangingPunct="1">
      <a:defRPr sz="1800" kern="1200">
        <a:solidFill>
          <a:schemeClr val="tx1"/>
        </a:solidFill>
        <a:latin typeface="+mn-lt"/>
        <a:ea typeface="+mn-ea"/>
        <a:cs typeface="+mn-cs"/>
      </a:defRPr>
    </a:lvl7pPr>
    <a:lvl8pPr marL="3197549" algn="l" defTabSz="456791" rtl="0" eaLnBrk="1" latinLnBrk="0" hangingPunct="1">
      <a:defRPr sz="1800" kern="1200">
        <a:solidFill>
          <a:schemeClr val="tx1"/>
        </a:solidFill>
        <a:latin typeface="+mn-lt"/>
        <a:ea typeface="+mn-ea"/>
        <a:cs typeface="+mn-cs"/>
      </a:defRPr>
    </a:lvl8pPr>
    <a:lvl9pPr marL="3654343" algn="l" defTabSz="456791"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MONSON, JORDAN L Capt USAF AFPC AFPC/DPFFP" initials="SJLCUAA" lastIdx="5" clrIdx="0">
    <p:extLst>
      <p:ext uri="{19B8F6BF-5375-455C-9EA6-DF929625EA0E}">
        <p15:presenceInfo xmlns:p15="http://schemas.microsoft.com/office/powerpoint/2012/main" userId="S-1-5-21-1271409858-1095883707-2794662393-4163109" providerId="AD"/>
      </p:ext>
    </p:extLst>
  </p:cmAuthor>
  <p:cmAuthor id="2" name="Jill Antonishak" initials="JA" lastIdx="6" clrIdx="1">
    <p:extLst>
      <p:ext uri="{19B8F6BF-5375-455C-9EA6-DF929625EA0E}">
        <p15:presenceInfo xmlns:p15="http://schemas.microsoft.com/office/powerpoint/2012/main" userId="Jill Antonisha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46"/>
    <a:srgbClr val="339900"/>
    <a:srgbClr val="489E3F"/>
    <a:srgbClr val="00CD00"/>
    <a:srgbClr val="DBEEF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818" autoAdjust="0"/>
    <p:restoredTop sz="71267" autoAdjust="0"/>
  </p:normalViewPr>
  <p:slideViewPr>
    <p:cSldViewPr snapToGrid="0" snapToObjects="1">
      <p:cViewPr varScale="1">
        <p:scale>
          <a:sx n="51" d="100"/>
          <a:sy n="51" d="100"/>
        </p:scale>
        <p:origin x="714" y="54"/>
      </p:cViewPr>
      <p:guideLst>
        <p:guide orient="horz" pos="2160"/>
        <p:guide pos="2880"/>
      </p:guideLst>
    </p:cSldViewPr>
  </p:slideViewPr>
  <p:outlineViewPr>
    <p:cViewPr>
      <p:scale>
        <a:sx n="33" d="100"/>
        <a:sy n="33" d="100"/>
      </p:scale>
      <p:origin x="0" y="-41320"/>
    </p:cViewPr>
  </p:outlineViewPr>
  <p:notesTextViewPr>
    <p:cViewPr>
      <p:scale>
        <a:sx n="100" d="100"/>
        <a:sy n="100" d="100"/>
      </p:scale>
      <p:origin x="0" y="0"/>
    </p:cViewPr>
  </p:notesTextViewPr>
  <p:sorterViewPr>
    <p:cViewPr>
      <p:scale>
        <a:sx n="66" d="100"/>
        <a:sy n="66" d="100"/>
      </p:scale>
      <p:origin x="0" y="27760"/>
    </p:cViewPr>
  </p:sorterViewPr>
  <p:notesViewPr>
    <p:cSldViewPr snapToGrid="0" snapToObjects="1">
      <p:cViewPr varScale="1">
        <p:scale>
          <a:sx n="73" d="100"/>
          <a:sy n="73" d="100"/>
        </p:scale>
        <p:origin x="2184" y="200"/>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12" tIns="46656" rIns="93312" bIns="46656" rtlCol="0"/>
          <a:lstStyle>
            <a:lvl1pPr algn="l">
              <a:defRPr sz="1300"/>
            </a:lvl1pPr>
          </a:lstStyle>
          <a:p>
            <a:endParaRPr lang="en-US" dirty="0"/>
          </a:p>
        </p:txBody>
      </p:sp>
      <p:sp>
        <p:nvSpPr>
          <p:cNvPr id="4" name="Footer Placeholder 3"/>
          <p:cNvSpPr>
            <a:spLocks noGrp="1"/>
          </p:cNvSpPr>
          <p:nvPr>
            <p:ph type="ftr" sz="quarter" idx="2"/>
          </p:nvPr>
        </p:nvSpPr>
        <p:spPr>
          <a:xfrm>
            <a:off x="0" y="8842030"/>
            <a:ext cx="3043343" cy="465455"/>
          </a:xfrm>
          <a:prstGeom prst="rect">
            <a:avLst/>
          </a:prstGeom>
        </p:spPr>
        <p:txBody>
          <a:bodyPr vert="horz" lIns="93312" tIns="46656" rIns="93312" bIns="46656" rtlCol="0" anchor="b"/>
          <a:lstStyle>
            <a:lvl1pPr algn="l">
              <a:defRPr sz="1300"/>
            </a:lvl1pPr>
          </a:lstStyle>
          <a:p>
            <a:r>
              <a:rPr lang="en-US" dirty="0"/>
              <a:t>(c) TechWerks 2015</a:t>
            </a:r>
          </a:p>
        </p:txBody>
      </p:sp>
      <p:sp>
        <p:nvSpPr>
          <p:cNvPr id="5" name="Slide Number Placeholder 4"/>
          <p:cNvSpPr>
            <a:spLocks noGrp="1"/>
          </p:cNvSpPr>
          <p:nvPr>
            <p:ph type="sldNum" sz="quarter" idx="3"/>
          </p:nvPr>
        </p:nvSpPr>
        <p:spPr>
          <a:xfrm>
            <a:off x="3978132" y="8842030"/>
            <a:ext cx="3043343" cy="465455"/>
          </a:xfrm>
          <a:prstGeom prst="rect">
            <a:avLst/>
          </a:prstGeom>
        </p:spPr>
        <p:txBody>
          <a:bodyPr vert="horz" lIns="93312" tIns="46656" rIns="93312" bIns="46656" rtlCol="0" anchor="b"/>
          <a:lstStyle>
            <a:lvl1pPr algn="r">
              <a:defRPr sz="1300"/>
            </a:lvl1pPr>
          </a:lstStyle>
          <a:p>
            <a:fld id="{2146BD92-CDB7-F84E-ADDD-DE982E8948C8}" type="slidenum">
              <a:rPr lang="en-US" smtClean="0"/>
              <a:pPr/>
              <a:t>‹#›</a:t>
            </a:fld>
            <a:endParaRPr lang="en-US" dirty="0"/>
          </a:p>
        </p:txBody>
      </p:sp>
    </p:spTree>
    <p:extLst>
      <p:ext uri="{BB962C8B-B14F-4D97-AF65-F5344CB8AC3E}">
        <p14:creationId xmlns:p14="http://schemas.microsoft.com/office/powerpoint/2010/main" val="41108973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49250" y="338138"/>
            <a:ext cx="3646488" cy="2735262"/>
          </a:xfrm>
          <a:prstGeom prst="rect">
            <a:avLst/>
          </a:prstGeom>
          <a:noFill/>
          <a:ln w="12700">
            <a:solidFill>
              <a:prstClr val="black"/>
            </a:solidFill>
          </a:ln>
        </p:spPr>
        <p:txBody>
          <a:bodyPr vert="horz" lIns="93312" tIns="46656" rIns="93312" bIns="46656" rtlCol="0" anchor="ctr"/>
          <a:lstStyle/>
          <a:p>
            <a:endParaRPr lang="en-US" dirty="0"/>
          </a:p>
        </p:txBody>
      </p:sp>
      <p:sp>
        <p:nvSpPr>
          <p:cNvPr id="5" name="Notes Placeholder 4"/>
          <p:cNvSpPr>
            <a:spLocks noGrp="1"/>
          </p:cNvSpPr>
          <p:nvPr>
            <p:ph type="body" sz="quarter" idx="3"/>
          </p:nvPr>
        </p:nvSpPr>
        <p:spPr>
          <a:xfrm>
            <a:off x="367310" y="3199401"/>
            <a:ext cx="3610821" cy="5920070"/>
          </a:xfrm>
          <a:prstGeom prst="rect">
            <a:avLst/>
          </a:prstGeom>
        </p:spPr>
        <p:txBody>
          <a:bodyPr vert="horz" lIns="93312" tIns="46656" rIns="93312" bIns="46656"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3978132" y="8842030"/>
            <a:ext cx="3043343" cy="465455"/>
          </a:xfrm>
          <a:prstGeom prst="rect">
            <a:avLst/>
          </a:prstGeom>
        </p:spPr>
        <p:txBody>
          <a:bodyPr vert="horz" lIns="93312" tIns="46656" rIns="93312" bIns="46656" rtlCol="0" anchor="b"/>
          <a:lstStyle>
            <a:lvl1pPr algn="r">
              <a:defRPr sz="1300"/>
            </a:lvl1pPr>
          </a:lstStyle>
          <a:p>
            <a:fld id="{EB05526C-738D-AB45-8E3C-942B59565119}" type="slidenum">
              <a:rPr lang="en-US" smtClean="0"/>
              <a:pPr/>
              <a:t>‹#›</a:t>
            </a:fld>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855302746"/>
              </p:ext>
            </p:extLst>
          </p:nvPr>
        </p:nvGraphicFramePr>
        <p:xfrm>
          <a:off x="4198593" y="338311"/>
          <a:ext cx="2519517" cy="8781160"/>
        </p:xfrm>
        <a:graphic>
          <a:graphicData uri="http://schemas.openxmlformats.org/drawingml/2006/table">
            <a:tbl>
              <a:tblPr firstRow="1" bandRow="1">
                <a:tableStyleId>{5C22544A-7EE6-4342-B048-85BDC9FD1C3A}</a:tableStyleId>
              </a:tblPr>
              <a:tblGrid>
                <a:gridCol w="2519517">
                  <a:extLst>
                    <a:ext uri="{9D8B030D-6E8A-4147-A177-3AD203B41FA5}">
                      <a16:colId xmlns:a16="http://schemas.microsoft.com/office/drawing/2014/main" val="20000"/>
                    </a:ext>
                  </a:extLst>
                </a:gridCol>
              </a:tblGrid>
              <a:tr h="8781160">
                <a:tc>
                  <a:txBody>
                    <a:bodyPr/>
                    <a:lstStyle/>
                    <a:p>
                      <a:r>
                        <a:rPr lang="en-US" sz="1300" dirty="0">
                          <a:solidFill>
                            <a:schemeClr val="tx1"/>
                          </a:solidFill>
                          <a:latin typeface="Cambria"/>
                          <a:cs typeface="Cambria"/>
                        </a:rPr>
                        <a:t>Notes</a:t>
                      </a:r>
                      <a:r>
                        <a:rPr lang="en-US" sz="1300" baseline="0" dirty="0">
                          <a:solidFill>
                            <a:schemeClr val="tx1"/>
                          </a:solidFill>
                          <a:latin typeface="Cambria"/>
                          <a:cs typeface="Cambria"/>
                        </a:rPr>
                        <a:t>:</a:t>
                      </a:r>
                      <a:endParaRPr lang="en-US" sz="1300" dirty="0">
                        <a:solidFill>
                          <a:schemeClr val="tx1"/>
                        </a:solidFill>
                        <a:latin typeface="Cambria"/>
                        <a:cs typeface="Cambria"/>
                      </a:endParaRPr>
                    </a:p>
                  </a:txBody>
                  <a:tcPr marL="93641" marR="93641" marT="46546" marB="4654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177885971"/>
      </p:ext>
    </p:extLst>
  </p:cSld>
  <p:clrMap bg1="lt1" tx1="dk1" bg2="lt2" tx2="dk2" accent1="accent1" accent2="accent2" accent3="accent3" accent4="accent4" accent5="accent5" accent6="accent6" hlink="hlink" folHlink="folHlink"/>
  <p:hf hdr="0" dt="0"/>
  <p:notesStyle>
    <a:lvl1pPr marL="0" algn="l" defTabSz="456791" rtl="0" eaLnBrk="1" latinLnBrk="0" hangingPunct="1">
      <a:defRPr sz="1000" kern="1200">
        <a:solidFill>
          <a:schemeClr val="tx1"/>
        </a:solidFill>
        <a:latin typeface="+mn-lt"/>
        <a:ea typeface="+mn-ea"/>
        <a:cs typeface="+mn-cs"/>
      </a:defRPr>
    </a:lvl1pPr>
    <a:lvl2pPr marL="456791" algn="l" defTabSz="456791" rtl="0" eaLnBrk="1" latinLnBrk="0" hangingPunct="1">
      <a:defRPr sz="1000" kern="1200">
        <a:solidFill>
          <a:schemeClr val="tx1"/>
        </a:solidFill>
        <a:latin typeface="+mn-lt"/>
        <a:ea typeface="+mn-ea"/>
        <a:cs typeface="+mn-cs"/>
      </a:defRPr>
    </a:lvl2pPr>
    <a:lvl3pPr marL="913586" algn="l" defTabSz="456791" rtl="0" eaLnBrk="1" latinLnBrk="0" hangingPunct="1">
      <a:defRPr sz="1000" kern="1200">
        <a:solidFill>
          <a:schemeClr val="tx1"/>
        </a:solidFill>
        <a:latin typeface="+mn-lt"/>
        <a:ea typeface="+mn-ea"/>
        <a:cs typeface="+mn-cs"/>
      </a:defRPr>
    </a:lvl3pPr>
    <a:lvl4pPr marL="1370375" algn="l" defTabSz="456791" rtl="0" eaLnBrk="1" latinLnBrk="0" hangingPunct="1">
      <a:defRPr sz="1000" kern="1200">
        <a:solidFill>
          <a:schemeClr val="tx1"/>
        </a:solidFill>
        <a:latin typeface="+mn-lt"/>
        <a:ea typeface="+mn-ea"/>
        <a:cs typeface="+mn-cs"/>
      </a:defRPr>
    </a:lvl4pPr>
    <a:lvl5pPr marL="1827170" algn="l" defTabSz="456791" rtl="0" eaLnBrk="1" latinLnBrk="0" hangingPunct="1">
      <a:defRPr sz="1000" kern="1200">
        <a:solidFill>
          <a:schemeClr val="tx1"/>
        </a:solidFill>
        <a:latin typeface="+mn-lt"/>
        <a:ea typeface="+mn-ea"/>
        <a:cs typeface="+mn-cs"/>
      </a:defRPr>
    </a:lvl5pPr>
    <a:lvl6pPr marL="2283964" algn="l" defTabSz="456791" rtl="0" eaLnBrk="1" latinLnBrk="0" hangingPunct="1">
      <a:defRPr sz="1200" kern="1200">
        <a:solidFill>
          <a:schemeClr val="tx1"/>
        </a:solidFill>
        <a:latin typeface="+mn-lt"/>
        <a:ea typeface="+mn-ea"/>
        <a:cs typeface="+mn-cs"/>
      </a:defRPr>
    </a:lvl6pPr>
    <a:lvl7pPr marL="2740758" algn="l" defTabSz="456791" rtl="0" eaLnBrk="1" latinLnBrk="0" hangingPunct="1">
      <a:defRPr sz="1200" kern="1200">
        <a:solidFill>
          <a:schemeClr val="tx1"/>
        </a:solidFill>
        <a:latin typeface="+mn-lt"/>
        <a:ea typeface="+mn-ea"/>
        <a:cs typeface="+mn-cs"/>
      </a:defRPr>
    </a:lvl7pPr>
    <a:lvl8pPr marL="3197549" algn="l" defTabSz="456791" rtl="0" eaLnBrk="1" latinLnBrk="0" hangingPunct="1">
      <a:defRPr sz="1200" kern="1200">
        <a:solidFill>
          <a:schemeClr val="tx1"/>
        </a:solidFill>
        <a:latin typeface="+mn-lt"/>
        <a:ea typeface="+mn-ea"/>
        <a:cs typeface="+mn-cs"/>
      </a:defRPr>
    </a:lvl8pPr>
    <a:lvl9pPr marL="3654343" algn="l" defTabSz="45679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Mindfulness: (45-50 minutes)</a:t>
            </a:r>
            <a:endParaRPr lang="en-US" dirty="0"/>
          </a:p>
          <a:p>
            <a:pPr marL="220679" indent="-220679">
              <a:buFont typeface="+mj-lt"/>
              <a:buAutoNum type="arabicParenR"/>
            </a:pPr>
            <a:r>
              <a:rPr lang="en-US" dirty="0"/>
              <a:t>Background (5 minutes)</a:t>
            </a:r>
          </a:p>
          <a:p>
            <a:pPr marL="220679" indent="-220679">
              <a:buFont typeface="+mj-lt"/>
              <a:buAutoNum type="arabicParenR"/>
            </a:pPr>
            <a:r>
              <a:rPr lang="en-US" dirty="0"/>
              <a:t>Informal Mindfulness Practice (2-3 minutes)</a:t>
            </a:r>
          </a:p>
          <a:p>
            <a:pPr marL="220679" indent="-220679">
              <a:buFont typeface="+mj-lt"/>
              <a:buAutoNum type="arabicParenR"/>
            </a:pPr>
            <a:r>
              <a:rPr lang="en-US" dirty="0"/>
              <a:t>Formal Mindfulness Practice Set-up/Activity/Debrief (Turn Off Autopilot) (15 minutes)</a:t>
            </a:r>
          </a:p>
          <a:p>
            <a:pPr marL="220679" indent="-220679">
              <a:buFont typeface="+mj-lt"/>
              <a:buAutoNum type="arabicParenR"/>
            </a:pPr>
            <a:r>
              <a:rPr lang="en-US" dirty="0"/>
              <a:t>Mindfulness in the Moment set-up and discussion (5 minutes)</a:t>
            </a:r>
          </a:p>
          <a:p>
            <a:pPr marL="220679" indent="-220679">
              <a:buFont typeface="+mj-lt"/>
              <a:buAutoNum type="arabicParenR"/>
            </a:pPr>
            <a:r>
              <a:rPr lang="en-US" dirty="0"/>
              <a:t>Mindfulness in the Moment exercise and debrief (10-15 minutes)</a:t>
            </a:r>
          </a:p>
          <a:p>
            <a:pPr marL="220679" indent="-220679">
              <a:buFont typeface="+mj-lt"/>
              <a:buAutoNum type="arabicParenR"/>
            </a:pPr>
            <a:r>
              <a:rPr lang="en-US" dirty="0"/>
              <a:t>Review, Questions and Wrap-up: (5 minutes)</a:t>
            </a:r>
          </a:p>
          <a:p>
            <a:endParaRPr lang="en-US" dirty="0"/>
          </a:p>
        </p:txBody>
      </p:sp>
      <p:sp>
        <p:nvSpPr>
          <p:cNvPr id="4" name="Slide Number Placeholder 3"/>
          <p:cNvSpPr>
            <a:spLocks noGrp="1"/>
          </p:cNvSpPr>
          <p:nvPr>
            <p:ph type="sldNum" sz="quarter" idx="5"/>
          </p:nvPr>
        </p:nvSpPr>
        <p:spPr/>
        <p:txBody>
          <a:bodyPr/>
          <a:lstStyle/>
          <a:p>
            <a:fld id="{EB05526C-738D-AB45-8E3C-942B59565119}" type="slidenum">
              <a:rPr lang="en-US" smtClean="0"/>
              <a:pPr/>
              <a:t>1</a:t>
            </a:fld>
            <a:endParaRPr lang="en-US" dirty="0"/>
          </a:p>
        </p:txBody>
      </p:sp>
    </p:spTree>
    <p:extLst>
      <p:ext uri="{BB962C8B-B14F-4D97-AF65-F5344CB8AC3E}">
        <p14:creationId xmlns:p14="http://schemas.microsoft.com/office/powerpoint/2010/main" val="756431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51136" y="3135156"/>
            <a:ext cx="3658396" cy="5984316"/>
          </a:xfrm>
          <a:prstGeom prst="rect">
            <a:avLst/>
          </a:prstGeom>
        </p:spPr>
        <p:txBody>
          <a:bodyPr/>
          <a:lstStyle/>
          <a:p>
            <a:r>
              <a:rPr lang="en-US" b="1" dirty="0"/>
              <a:t>Facilitated Discussion:</a:t>
            </a:r>
            <a:endParaRPr lang="en-US" dirty="0"/>
          </a:p>
          <a:p>
            <a:r>
              <a:rPr lang="en-US" dirty="0"/>
              <a:t/>
            </a:r>
            <a:br>
              <a:rPr lang="en-US" dirty="0"/>
            </a:br>
            <a:r>
              <a:rPr lang="en-US" dirty="0"/>
              <a:t>After they are finished with the exercise, debrief by asking:</a:t>
            </a:r>
          </a:p>
          <a:p>
            <a:pPr marL="165509" indent="-165509">
              <a:buFont typeface="Arial" panose="020B0604020202020204" pitchFamily="34" charset="0"/>
              <a:buChar char="•"/>
            </a:pPr>
            <a:r>
              <a:rPr lang="en-US" dirty="0"/>
              <a:t>How do you feel after the exercise?</a:t>
            </a:r>
          </a:p>
          <a:p>
            <a:pPr marL="165509" indent="-165509">
              <a:buFont typeface="Arial" panose="020B0604020202020204" pitchFamily="34" charset="0"/>
              <a:buChar char="•"/>
            </a:pPr>
            <a:endParaRPr lang="en-US" dirty="0"/>
          </a:p>
          <a:p>
            <a:r>
              <a:rPr lang="en-US" dirty="0"/>
              <a:t>(Note that many people will say they feel calmer or more centered, but you may have one or two people who say they feel anxious.  If so, ask them to notice what is happening in their body—are they breathing more rapidly?  Did they notice too many worrying thoughts?  For them, they may be better off focusing on the physical sensations in their body instead of what is around them.)</a:t>
            </a:r>
          </a:p>
          <a:p>
            <a:endParaRPr lang="en-US" dirty="0"/>
          </a:p>
          <a:p>
            <a:pPr marL="165509" indent="-165509">
              <a:buFont typeface="Arial" panose="020B0604020202020204" pitchFamily="34" charset="0"/>
              <a:buChar char="•"/>
            </a:pPr>
            <a:r>
              <a:rPr lang="en-US" dirty="0"/>
              <a:t>How often did you feel your thoughts drifting away from what you were focusing on?</a:t>
            </a:r>
          </a:p>
          <a:p>
            <a:pPr marL="165509" indent="-165509">
              <a:buFont typeface="Arial" panose="020B0604020202020204" pitchFamily="34" charset="0"/>
              <a:buChar char="•"/>
            </a:pPr>
            <a:endParaRPr lang="en-US" dirty="0"/>
          </a:p>
          <a:p>
            <a:pPr marL="165509" indent="-165509">
              <a:buFont typeface="Arial" panose="020B0604020202020204" pitchFamily="34" charset="0"/>
              <a:buChar char="•"/>
            </a:pPr>
            <a:r>
              <a:rPr lang="en-US" dirty="0"/>
              <a:t>What was the most challenging part of the exercise?  </a:t>
            </a:r>
          </a:p>
          <a:p>
            <a:pPr marL="165509" indent="-165509">
              <a:buFont typeface="Arial" panose="020B0604020202020204" pitchFamily="34" charset="0"/>
              <a:buChar char="•"/>
            </a:pPr>
            <a:endParaRPr lang="en-US" dirty="0"/>
          </a:p>
        </p:txBody>
      </p:sp>
      <p:sp>
        <p:nvSpPr>
          <p:cNvPr id="4" name="Slide Number Placeholder 3"/>
          <p:cNvSpPr>
            <a:spLocks noGrp="1"/>
          </p:cNvSpPr>
          <p:nvPr>
            <p:ph type="sldNum" sz="quarter" idx="10"/>
          </p:nvPr>
        </p:nvSpPr>
        <p:spPr>
          <a:xfrm>
            <a:off x="3978132" y="8842030"/>
            <a:ext cx="3043343" cy="465455"/>
          </a:xfrm>
          <a:prstGeom prst="rect">
            <a:avLst/>
          </a:prstGeom>
        </p:spPr>
        <p:txBody>
          <a:bodyPr/>
          <a:lstStyle/>
          <a:p>
            <a:fld id="{EB05526C-738D-AB45-8E3C-942B59565119}" type="slidenum">
              <a:rPr lang="en-US" smtClean="0"/>
              <a:pPr/>
              <a:t>10</a:t>
            </a:fld>
            <a:endParaRPr lang="en-US" dirty="0"/>
          </a:p>
        </p:txBody>
      </p:sp>
      <p:sp>
        <p:nvSpPr>
          <p:cNvPr id="13" name="Slide Image Placeholder 12"/>
          <p:cNvSpPr>
            <a:spLocks noGrp="1" noRot="1" noChangeAspect="1"/>
          </p:cNvSpPr>
          <p:nvPr>
            <p:ph type="sldImg"/>
          </p:nvPr>
        </p:nvSpPr>
        <p:spPr>
          <a:xfrm>
            <a:off x="433388" y="393700"/>
            <a:ext cx="3436937" cy="2579688"/>
          </a:xfrm>
        </p:spPr>
      </p:sp>
    </p:spTree>
    <p:extLst>
      <p:ext uri="{BB962C8B-B14F-4D97-AF65-F5344CB8AC3E}">
        <p14:creationId xmlns:p14="http://schemas.microsoft.com/office/powerpoint/2010/main" val="6463101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5138" y="614363"/>
            <a:ext cx="3482975" cy="2613025"/>
          </a:xfrm>
        </p:spPr>
      </p:sp>
      <p:sp>
        <p:nvSpPr>
          <p:cNvPr id="3" name="Notes Placeholder 2"/>
          <p:cNvSpPr>
            <a:spLocks noGrp="1"/>
          </p:cNvSpPr>
          <p:nvPr>
            <p:ph type="body" idx="1"/>
          </p:nvPr>
        </p:nvSpPr>
        <p:spPr>
          <a:xfrm>
            <a:off x="367312" y="3404985"/>
            <a:ext cx="3678605" cy="5727335"/>
          </a:xfrm>
        </p:spPr>
        <p:txBody>
          <a:bodyPr/>
          <a:lstStyle/>
          <a:p>
            <a:pPr defTabSz="440961">
              <a:defRPr/>
            </a:pPr>
            <a:r>
              <a:rPr lang="en-US" b="1" baseline="0" dirty="0"/>
              <a:t>Instructions to Participants:</a:t>
            </a:r>
          </a:p>
          <a:p>
            <a:pPr marL="165509" indent="-165509">
              <a:buFont typeface="Arial" panose="020B0604020202020204" pitchFamily="34" charset="0"/>
              <a:buChar char="•"/>
            </a:pPr>
            <a:r>
              <a:rPr lang="en-US" sz="1100" dirty="0"/>
              <a:t>Many of us are familiar with feeling overwhelmed or stressed out in a way that prevents us from being productive.  You may feel like you want to yell at someone, throw your phone, or put your fist through a wall.  It feels like our emotions have hijacked our thoughts</a:t>
            </a:r>
          </a:p>
          <a:p>
            <a:pPr marL="165509" indent="-165509">
              <a:buFont typeface="Arial" panose="020B0604020202020204" pitchFamily="34" charset="0"/>
              <a:buChar char="•"/>
            </a:pPr>
            <a:r>
              <a:rPr lang="en-US" sz="1100" dirty="0"/>
              <a:t>Or, we sometimes work to avoid difficult situations or thoughts you may be having.  In those cases, we aren't able to take action because we keep trying to avoid focusing on the issue.  For example,  instead of taking purposeful action, you avoid having a difficult conversation with a family member or friend, or you procrastinate on completing something you need to do.    Although those things may be important, you avoid thinking about them.</a:t>
            </a:r>
          </a:p>
          <a:p>
            <a:pPr marL="165509" indent="-165509">
              <a:buFont typeface="Arial" panose="020B0604020202020204" pitchFamily="34" charset="0"/>
              <a:buChar char="•"/>
            </a:pPr>
            <a:r>
              <a:rPr lang="en-US" sz="1100" dirty="0"/>
              <a:t>In both cases, we can use a mindfulness strategy—Mindfulness in the Moment--to help you get back to a place where you can think productively.</a:t>
            </a:r>
          </a:p>
          <a:p>
            <a:pPr marL="165509" indent="-165509">
              <a:buFont typeface="Arial" panose="020B0604020202020204" pitchFamily="34" charset="0"/>
              <a:buChar char="•"/>
            </a:pPr>
            <a:endParaRPr lang="en-US" dirty="0"/>
          </a:p>
          <a:p>
            <a:endParaRPr lang="en-US" dirty="0">
              <a:latin typeface="+mj-lt"/>
            </a:endParaRPr>
          </a:p>
          <a:p>
            <a:endParaRPr lang="en-US" dirty="0"/>
          </a:p>
        </p:txBody>
      </p:sp>
    </p:spTree>
    <p:extLst>
      <p:ext uri="{BB962C8B-B14F-4D97-AF65-F5344CB8AC3E}">
        <p14:creationId xmlns:p14="http://schemas.microsoft.com/office/powerpoint/2010/main" val="12221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7663" y="338138"/>
            <a:ext cx="3649662" cy="2736850"/>
          </a:xfrm>
        </p:spPr>
      </p:sp>
      <p:sp>
        <p:nvSpPr>
          <p:cNvPr id="3" name="Notes Placeholder 2"/>
          <p:cNvSpPr>
            <a:spLocks noGrp="1"/>
          </p:cNvSpPr>
          <p:nvPr>
            <p:ph type="body" idx="1"/>
          </p:nvPr>
        </p:nvSpPr>
        <p:spPr/>
        <p:txBody>
          <a:bodyPr/>
          <a:lstStyle/>
          <a:p>
            <a:pPr defTabSz="440961">
              <a:defRPr/>
            </a:pPr>
            <a:r>
              <a:rPr lang="en-US" b="1" baseline="0" dirty="0"/>
              <a:t>Instructions to Participants:</a:t>
            </a:r>
          </a:p>
          <a:p>
            <a:pPr marL="165509" indent="-165509">
              <a:buFont typeface="Arial" panose="020B0604020202020204" pitchFamily="34" charset="0"/>
              <a:buChar char="•"/>
            </a:pPr>
            <a:r>
              <a:rPr lang="en-US" sz="1100" dirty="0"/>
              <a:t>If you feel are feeling stressed or overwhelmed, or are avoiding something, mindfulness can help you refocus so you can take purposeful action.  </a:t>
            </a:r>
          </a:p>
          <a:p>
            <a:pPr marL="165509" indent="-165509">
              <a:buFont typeface="Arial" panose="020B0604020202020204" pitchFamily="34" charset="0"/>
              <a:buChar char="•"/>
            </a:pPr>
            <a:r>
              <a:rPr lang="en-US" sz="1100" dirty="0"/>
              <a:t>Here are the three steps:</a:t>
            </a:r>
          </a:p>
          <a:p>
            <a:pPr marL="606469" lvl="1" indent="-165509">
              <a:buFont typeface="Arial" panose="020B0604020202020204" pitchFamily="34" charset="0"/>
              <a:buChar char="•"/>
            </a:pPr>
            <a:r>
              <a:rPr lang="en-US" sz="1100" dirty="0"/>
              <a:t>Pause.  Count three deep breaths.</a:t>
            </a:r>
          </a:p>
          <a:p>
            <a:pPr marL="606469" lvl="1" indent="-165509">
              <a:buFont typeface="Arial" panose="020B0604020202020204" pitchFamily="34" charset="0"/>
              <a:buChar char="•"/>
            </a:pPr>
            <a:r>
              <a:rPr lang="en-US" sz="1100" dirty="0"/>
              <a:t>Observe how you are feeling, or any thoughts you are having.  Don’t judge what you think or feel.  Don’t be too hard on yourself for anything you are thinking or feeling.  Just note them—”I’m feeling angry” or “I’m thinking about how unfair things are” or “I feel tired.”  Again, don’t judge.  Just make a note of it and then focus back on your breathing.  When you start to feel more grounded, move to step 3</a:t>
            </a:r>
          </a:p>
          <a:p>
            <a:pPr marL="606469" lvl="1" indent="-165509">
              <a:buFont typeface="Arial" panose="020B0604020202020204" pitchFamily="34" charset="0"/>
              <a:buChar char="•"/>
            </a:pPr>
            <a:r>
              <a:rPr lang="en-US" sz="1100" dirty="0"/>
              <a:t>Ask yourself: what is most important now?</a:t>
            </a:r>
          </a:p>
          <a:p>
            <a:pPr marL="606469" lvl="1" indent="-165509">
              <a:buFont typeface="Arial" panose="020B0604020202020204" pitchFamily="34" charset="0"/>
              <a:buChar char="•"/>
            </a:pPr>
            <a:r>
              <a:rPr lang="en-US" sz="1100" dirty="0"/>
              <a:t>Take purposeful action</a:t>
            </a:r>
          </a:p>
          <a:p>
            <a:pPr marL="165509" indent="-165509">
              <a:buFont typeface="Arial" panose="020B0604020202020204" pitchFamily="34" charset="0"/>
              <a:buChar char="•"/>
            </a:pPr>
            <a:r>
              <a:rPr lang="en-US" sz="1100" dirty="0"/>
              <a:t>This process should help you move from being unfocused, paralyzed or unproductive to focused and better prepared to take purposeful action.  </a:t>
            </a:r>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EB05526C-738D-AB45-8E3C-942B59565119}" type="slidenum">
              <a:rPr lang="en-US" smtClean="0"/>
              <a:pPr/>
              <a:t>12</a:t>
            </a:fld>
            <a:endParaRPr lang="en-US" dirty="0"/>
          </a:p>
        </p:txBody>
      </p:sp>
    </p:spTree>
    <p:extLst>
      <p:ext uri="{BB962C8B-B14F-4D97-AF65-F5344CB8AC3E}">
        <p14:creationId xmlns:p14="http://schemas.microsoft.com/office/powerpoint/2010/main" val="30135700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207549" y="2902979"/>
            <a:ext cx="3456490" cy="6216493"/>
          </a:xfrm>
          <a:prstGeom prst="rect">
            <a:avLst/>
          </a:prstGeom>
        </p:spPr>
        <p:txBody>
          <a:bodyPr/>
          <a:lstStyle/>
          <a:p>
            <a:r>
              <a:rPr lang="en-US" b="1" dirty="0"/>
              <a:t>Facilitated Discussion: </a:t>
            </a:r>
          </a:p>
          <a:p>
            <a:endParaRPr lang="en-US" b="1" dirty="0"/>
          </a:p>
          <a:p>
            <a:pPr marL="165509" indent="-165509">
              <a:buFont typeface="Arial" panose="020B0604020202020204" pitchFamily="34" charset="0"/>
              <a:buChar char="•"/>
            </a:pPr>
            <a:r>
              <a:rPr lang="en-US" dirty="0"/>
              <a:t>When might you use Mindfulness in the Moment to help your career?  </a:t>
            </a:r>
          </a:p>
          <a:p>
            <a:pPr marL="165509" indent="-165509">
              <a:buFont typeface="Arial" panose="020B0604020202020204" pitchFamily="34" charset="0"/>
              <a:buChar char="•"/>
            </a:pPr>
            <a:endParaRPr lang="en-US" dirty="0"/>
          </a:p>
          <a:p>
            <a:pPr marL="165509" indent="-165509">
              <a:buFont typeface="Arial" panose="020B0604020202020204" pitchFamily="34" charset="0"/>
              <a:buChar char="•"/>
            </a:pPr>
            <a:r>
              <a:rPr lang="en-US" dirty="0"/>
              <a:t>Sample responses could be:</a:t>
            </a:r>
          </a:p>
          <a:p>
            <a:pPr marL="606469" lvl="1" indent="-165509">
              <a:buFont typeface="Arial" panose="020B0604020202020204" pitchFamily="34" charset="0"/>
              <a:buChar char="•"/>
            </a:pPr>
            <a:r>
              <a:rPr lang="en-US" dirty="0"/>
              <a:t>Promotion Testing (or any school testing)</a:t>
            </a:r>
          </a:p>
          <a:p>
            <a:pPr marL="606469" lvl="1" indent="-165509">
              <a:buFont typeface="Arial" panose="020B0604020202020204" pitchFamily="34" charset="0"/>
              <a:buChar char="•"/>
            </a:pPr>
            <a:r>
              <a:rPr lang="en-US" dirty="0"/>
              <a:t>Meeting your Commander</a:t>
            </a:r>
          </a:p>
          <a:p>
            <a:pPr marL="606469" lvl="1" indent="-165509">
              <a:buFont typeface="Arial" panose="020B0604020202020204" pitchFamily="34" charset="0"/>
              <a:buChar char="•"/>
            </a:pPr>
            <a:r>
              <a:rPr lang="en-US" dirty="0"/>
              <a:t>Let for work</a:t>
            </a:r>
          </a:p>
          <a:p>
            <a:pPr marL="606469" lvl="1" indent="-165509">
              <a:buFont typeface="Arial" panose="020B0604020202020204" pitchFamily="34" charset="0"/>
              <a:buChar char="•"/>
            </a:pPr>
            <a:r>
              <a:rPr lang="en-US" dirty="0"/>
              <a:t>During a challenge at work, such as learning something new</a:t>
            </a:r>
          </a:p>
          <a:p>
            <a:pPr marL="606469" lvl="1" indent="-165509">
              <a:buFont typeface="Arial" panose="020B0604020202020204" pitchFamily="34" charset="0"/>
              <a:buChar char="•"/>
            </a:pPr>
            <a:r>
              <a:rPr lang="en-US" dirty="0"/>
              <a:t>PT Test, or a disagreement with work colleagues</a:t>
            </a:r>
          </a:p>
          <a:p>
            <a:pPr marL="606469" lvl="1" indent="-165509">
              <a:buFont typeface="Arial" panose="020B0604020202020204" pitchFamily="34" charset="0"/>
              <a:buChar char="•"/>
            </a:pPr>
            <a:r>
              <a:rPr lang="en-US" dirty="0"/>
              <a:t>When you’ve been avoiding fixing a problem because you know it will be difficult</a:t>
            </a:r>
          </a:p>
          <a:p>
            <a:pPr marL="606469" lvl="1" indent="-165509">
              <a:buFont typeface="Arial" panose="020B0604020202020204" pitchFamily="34" charset="0"/>
              <a:buChar char="•"/>
            </a:pPr>
            <a:endParaRPr lang="en-US" dirty="0"/>
          </a:p>
          <a:p>
            <a:pPr marL="165509" indent="-165509">
              <a:buFont typeface="Arial" panose="020B0604020202020204" pitchFamily="34" charset="0"/>
              <a:buChar char="•"/>
            </a:pPr>
            <a:r>
              <a:rPr lang="en-US" dirty="0"/>
              <a:t>When might you use Mindfulness in the Moment in your personal life?</a:t>
            </a:r>
          </a:p>
          <a:p>
            <a:pPr marL="165509" indent="-165509">
              <a:buFont typeface="Arial" panose="020B0604020202020204" pitchFamily="34" charset="0"/>
              <a:buChar char="•"/>
            </a:pPr>
            <a:r>
              <a:rPr lang="en-US" dirty="0"/>
              <a:t>Sample responses could be:</a:t>
            </a:r>
          </a:p>
          <a:p>
            <a:pPr marL="606469" lvl="1" indent="-165509">
              <a:buFont typeface="Arial" panose="020B0604020202020204" pitchFamily="34" charset="0"/>
              <a:buChar char="•"/>
            </a:pPr>
            <a:r>
              <a:rPr lang="en-US" dirty="0"/>
              <a:t>When you receive a text, you don't like—or are about to write one that may not be helpful</a:t>
            </a:r>
          </a:p>
          <a:p>
            <a:pPr marL="606469" lvl="1" indent="-165509">
              <a:buFont typeface="Arial" panose="020B0604020202020204" pitchFamily="34" charset="0"/>
              <a:buChar char="•"/>
            </a:pPr>
            <a:r>
              <a:rPr lang="en-US" dirty="0"/>
              <a:t>Before you get in a fight with a friend or partner</a:t>
            </a:r>
          </a:p>
          <a:p>
            <a:pPr marL="606469" lvl="1" indent="-165509">
              <a:buFont typeface="Arial" panose="020B0604020202020204" pitchFamily="34" charset="0"/>
              <a:buChar char="•"/>
            </a:pPr>
            <a:r>
              <a:rPr lang="en-US" dirty="0"/>
              <a:t>When you are dealing with money stressors.</a:t>
            </a:r>
          </a:p>
          <a:p>
            <a:pPr marL="606469" lvl="1" indent="-165509">
              <a:buFont typeface="Arial" panose="020B0604020202020204" pitchFamily="34" charset="0"/>
              <a:buChar char="•"/>
            </a:pPr>
            <a:r>
              <a:rPr lang="en-US" dirty="0"/>
              <a:t>If you’ve been avoiding a problem</a:t>
            </a:r>
          </a:p>
          <a:p>
            <a:endParaRPr lang="en-US" dirty="0"/>
          </a:p>
        </p:txBody>
      </p:sp>
      <p:sp>
        <p:nvSpPr>
          <p:cNvPr id="4" name="Slide Number Placeholder 3"/>
          <p:cNvSpPr>
            <a:spLocks noGrp="1"/>
          </p:cNvSpPr>
          <p:nvPr>
            <p:ph type="sldNum" sz="quarter" idx="10"/>
          </p:nvPr>
        </p:nvSpPr>
        <p:spPr>
          <a:xfrm>
            <a:off x="3978132" y="8842030"/>
            <a:ext cx="3043343" cy="465455"/>
          </a:xfrm>
          <a:prstGeom prst="rect">
            <a:avLst/>
          </a:prstGeom>
        </p:spPr>
        <p:txBody>
          <a:bodyPr/>
          <a:lstStyle/>
          <a:p>
            <a:fld id="{EB05526C-738D-AB45-8E3C-942B59565119}" type="slidenum">
              <a:rPr lang="en-US" smtClean="0"/>
              <a:pPr/>
              <a:t>13</a:t>
            </a:fld>
            <a:endParaRPr lang="en-US" dirty="0"/>
          </a:p>
        </p:txBody>
      </p:sp>
      <p:sp>
        <p:nvSpPr>
          <p:cNvPr id="13" name="Slide Image Placeholder 12"/>
          <p:cNvSpPr>
            <a:spLocks noGrp="1" noRot="1" noChangeAspect="1"/>
          </p:cNvSpPr>
          <p:nvPr>
            <p:ph type="sldImg"/>
          </p:nvPr>
        </p:nvSpPr>
        <p:spPr>
          <a:xfrm>
            <a:off x="401638" y="298450"/>
            <a:ext cx="3436937" cy="2578100"/>
          </a:xfrm>
        </p:spPr>
      </p:sp>
    </p:spTree>
    <p:extLst>
      <p:ext uri="{BB962C8B-B14F-4D97-AF65-F5344CB8AC3E}">
        <p14:creationId xmlns:p14="http://schemas.microsoft.com/office/powerpoint/2010/main" val="12258818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05526C-738D-AB45-8E3C-942B59565119}" type="slidenum">
              <a:rPr lang="en-US" smtClean="0"/>
              <a:pPr/>
              <a:t>14</a:t>
            </a:fld>
            <a:endParaRPr lang="en-US" dirty="0"/>
          </a:p>
        </p:txBody>
      </p:sp>
    </p:spTree>
    <p:extLst>
      <p:ext uri="{BB962C8B-B14F-4D97-AF65-F5344CB8AC3E}">
        <p14:creationId xmlns:p14="http://schemas.microsoft.com/office/powerpoint/2010/main" val="30415423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Note to Trainer:</a:t>
            </a:r>
            <a:endParaRPr lang="en-US" dirty="0"/>
          </a:p>
          <a:p>
            <a:r>
              <a:rPr lang="en-US" dirty="0"/>
              <a:t>Provide clear guidance about the set-up for this activity.  Participants should practice with a small stressor—not something that will be difficult for them to handle in the classroom setting.  Provide some examples that are small, but still give them an opportunity to practice the skill, such as thinking about a project for which they are procrastinating, or a conversation they've been avoiding.  Or, they could think about a situation they know causes them some stress—such as being late to work, or taking their PT test.  Ask them not to use an issue that they aren't really ready to address.  This activity is about practicing the skill, not tackling a significant problem in their lives.</a:t>
            </a:r>
          </a:p>
          <a:p>
            <a:endParaRPr lang="en-US" b="1" dirty="0"/>
          </a:p>
          <a:p>
            <a:r>
              <a:rPr lang="en-US" b="1" dirty="0"/>
              <a:t>Instructions to Participants:</a:t>
            </a:r>
            <a:endParaRPr lang="en-US" dirty="0"/>
          </a:p>
          <a:p>
            <a:pPr marL="165509" indent="-165509">
              <a:buFont typeface="Arial" panose="020B0604020202020204" pitchFamily="34" charset="0"/>
              <a:buChar char="•"/>
            </a:pPr>
            <a:r>
              <a:rPr lang="en-US" dirty="0"/>
              <a:t>Think about a time something that makes you a little stressed out or anxious, such as taking your PT test, or running late for work.  Think how you might be feeling or what you might be thinking and then walk through the steps on your own.  The full steps are on the slide but remember—pause, observe, and then what's important.  I'll give you 2 minutes to walk through the exercise.</a:t>
            </a:r>
          </a:p>
          <a:p>
            <a:endParaRPr lang="en-US" baseline="0" dirty="0"/>
          </a:p>
          <a:p>
            <a:pPr marL="385841" lvl="1"/>
            <a:endParaRPr lang="en-US" dirty="0"/>
          </a:p>
        </p:txBody>
      </p:sp>
      <p:sp>
        <p:nvSpPr>
          <p:cNvPr id="13" name="Slide Image Placeholder 12"/>
          <p:cNvSpPr>
            <a:spLocks noGrp="1" noRot="1" noChangeAspect="1"/>
          </p:cNvSpPr>
          <p:nvPr>
            <p:ph type="sldImg"/>
          </p:nvPr>
        </p:nvSpPr>
        <p:spPr>
          <a:xfrm>
            <a:off x="454025" y="387350"/>
            <a:ext cx="3438525" cy="2579688"/>
          </a:xfrm>
        </p:spPr>
      </p:sp>
    </p:spTree>
    <p:extLst>
      <p:ext uri="{BB962C8B-B14F-4D97-AF65-F5344CB8AC3E}">
        <p14:creationId xmlns:p14="http://schemas.microsoft.com/office/powerpoint/2010/main" val="22143621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91793" y="3089247"/>
            <a:ext cx="3456490" cy="5985510"/>
          </a:xfrm>
          <a:prstGeom prst="rect">
            <a:avLst/>
          </a:prstGeom>
        </p:spPr>
        <p:txBody>
          <a:bodyPr/>
          <a:lstStyle/>
          <a:p>
            <a:r>
              <a:rPr lang="en-US" sz="1100" b="1" dirty="0"/>
              <a:t>Facilitated Discussion:</a:t>
            </a:r>
            <a:endParaRPr lang="en-US" sz="1100" dirty="0"/>
          </a:p>
          <a:p>
            <a:r>
              <a:rPr lang="en-US" sz="1100" dirty="0"/>
              <a:t/>
            </a:r>
            <a:br>
              <a:rPr lang="en-US" sz="1100" dirty="0"/>
            </a:br>
            <a:r>
              <a:rPr lang="en-US" sz="1100" dirty="0"/>
              <a:t>After they are finished with the exercise, debrief by asking:</a:t>
            </a:r>
          </a:p>
          <a:p>
            <a:pPr marL="606469" lvl="1" indent="-165509">
              <a:buFont typeface="Arial" panose="020B0604020202020204" pitchFamily="34" charset="0"/>
              <a:buChar char="•"/>
            </a:pPr>
            <a:r>
              <a:rPr lang="en-US" sz="1100" dirty="0"/>
              <a:t>How do you feel after the exercise?</a:t>
            </a:r>
          </a:p>
          <a:p>
            <a:pPr marL="606469" lvl="1" indent="-165509">
              <a:buFont typeface="Arial" panose="020B0604020202020204" pitchFamily="34" charset="0"/>
              <a:buChar char="•"/>
            </a:pPr>
            <a:r>
              <a:rPr lang="en-US" sz="1100" dirty="0"/>
              <a:t>What was the most challenging part of the exercise?  </a:t>
            </a:r>
          </a:p>
          <a:p>
            <a:pPr marL="165509" indent="-165509">
              <a:buFont typeface="Arial" panose="020B0604020202020204" pitchFamily="34" charset="0"/>
              <a:buChar char="•"/>
            </a:pPr>
            <a:endParaRPr lang="en-US" dirty="0"/>
          </a:p>
        </p:txBody>
      </p:sp>
      <p:sp>
        <p:nvSpPr>
          <p:cNvPr id="4" name="Slide Number Placeholder 3"/>
          <p:cNvSpPr>
            <a:spLocks noGrp="1"/>
          </p:cNvSpPr>
          <p:nvPr>
            <p:ph type="sldNum" sz="quarter" idx="10"/>
          </p:nvPr>
        </p:nvSpPr>
        <p:spPr>
          <a:xfrm>
            <a:off x="3978132" y="8842030"/>
            <a:ext cx="3043343" cy="465455"/>
          </a:xfrm>
          <a:prstGeom prst="rect">
            <a:avLst/>
          </a:prstGeom>
        </p:spPr>
        <p:txBody>
          <a:bodyPr/>
          <a:lstStyle/>
          <a:p>
            <a:fld id="{EB05526C-738D-AB45-8E3C-942B59565119}" type="slidenum">
              <a:rPr lang="en-US" smtClean="0"/>
              <a:pPr/>
              <a:t>16</a:t>
            </a:fld>
            <a:endParaRPr lang="en-US" dirty="0"/>
          </a:p>
        </p:txBody>
      </p:sp>
      <p:sp>
        <p:nvSpPr>
          <p:cNvPr id="13" name="Slide Image Placeholder 12"/>
          <p:cNvSpPr>
            <a:spLocks noGrp="1" noRot="1" noChangeAspect="1"/>
          </p:cNvSpPr>
          <p:nvPr>
            <p:ph type="sldImg"/>
          </p:nvPr>
        </p:nvSpPr>
        <p:spPr>
          <a:xfrm>
            <a:off x="401638" y="323850"/>
            <a:ext cx="3436937" cy="2578100"/>
          </a:xfrm>
        </p:spPr>
      </p:sp>
    </p:spTree>
    <p:extLst>
      <p:ext uri="{BB962C8B-B14F-4D97-AF65-F5344CB8AC3E}">
        <p14:creationId xmlns:p14="http://schemas.microsoft.com/office/powerpoint/2010/main" val="36016066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z="1100" b="1" dirty="0"/>
              <a:t>Instructions to Participants:</a:t>
            </a:r>
          </a:p>
          <a:p>
            <a:pPr marL="165509" indent="-165509">
              <a:buFont typeface="Arial" panose="020B0604020202020204" pitchFamily="34" charset="0"/>
              <a:buChar char="•"/>
            </a:pPr>
            <a:r>
              <a:rPr lang="en-US" sz="1100" dirty="0"/>
              <a:t>Mindfulness can help us stay focused in the moment, be more open to experiences, and stay engaged. </a:t>
            </a:r>
          </a:p>
          <a:p>
            <a:pPr marL="165509" indent="-165509">
              <a:buFont typeface="Arial" panose="020B0604020202020204" pitchFamily="34" charset="0"/>
              <a:buChar char="•"/>
            </a:pPr>
            <a:r>
              <a:rPr lang="en-US" sz="1100" dirty="0"/>
              <a:t>Mindfulness is also helpful when you are facing stress and adversity. Sometimes, we experience negative events that we can't control. Rather than avoiding any negative thoughts, mindfulness can help you acknowledge the discomfort so you can focus on taking purposeful action.</a:t>
            </a:r>
          </a:p>
        </p:txBody>
      </p:sp>
      <p:sp>
        <p:nvSpPr>
          <p:cNvPr id="4" name="Slide Number Placeholder 3"/>
          <p:cNvSpPr>
            <a:spLocks noGrp="1"/>
          </p:cNvSpPr>
          <p:nvPr>
            <p:ph type="sldNum" sz="quarter" idx="10"/>
          </p:nvPr>
        </p:nvSpPr>
        <p:spPr/>
        <p:txBody>
          <a:bodyPr/>
          <a:lstStyle/>
          <a:p>
            <a:fld id="{EB05526C-738D-AB45-8E3C-942B59565119}" type="slidenum">
              <a:rPr lang="en-US" smtClean="0"/>
              <a:pPr/>
              <a:t>17</a:t>
            </a:fld>
            <a:endParaRPr lang="en-US" dirty="0"/>
          </a:p>
        </p:txBody>
      </p:sp>
      <p:sp>
        <p:nvSpPr>
          <p:cNvPr id="13" name="Slide Image Placeholder 12"/>
          <p:cNvSpPr>
            <a:spLocks noGrp="1" noRot="1" noChangeAspect="1"/>
          </p:cNvSpPr>
          <p:nvPr>
            <p:ph type="sldImg"/>
          </p:nvPr>
        </p:nvSpPr>
        <p:spPr>
          <a:xfrm>
            <a:off x="454025" y="492125"/>
            <a:ext cx="3438525" cy="2579688"/>
          </a:xfrm>
        </p:spPr>
      </p:sp>
    </p:spTree>
    <p:extLst>
      <p:ext uri="{BB962C8B-B14F-4D97-AF65-F5344CB8AC3E}">
        <p14:creationId xmlns:p14="http://schemas.microsoft.com/office/powerpoint/2010/main" val="32096173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Review</a:t>
            </a:r>
          </a:p>
          <a:p>
            <a:endParaRPr lang="en-US" dirty="0"/>
          </a:p>
        </p:txBody>
      </p:sp>
      <p:sp>
        <p:nvSpPr>
          <p:cNvPr id="4" name="Slide Number Placeholder 3"/>
          <p:cNvSpPr>
            <a:spLocks noGrp="1"/>
          </p:cNvSpPr>
          <p:nvPr>
            <p:ph type="sldNum" sz="quarter" idx="10"/>
          </p:nvPr>
        </p:nvSpPr>
        <p:spPr/>
        <p:txBody>
          <a:bodyPr/>
          <a:lstStyle/>
          <a:p>
            <a:fld id="{EB05526C-738D-AB45-8E3C-942B59565119}" type="slidenum">
              <a:rPr lang="en-US" smtClean="0"/>
              <a:pPr/>
              <a:t>18</a:t>
            </a:fld>
            <a:endParaRPr lang="en-US" dirty="0"/>
          </a:p>
        </p:txBody>
      </p:sp>
      <p:sp>
        <p:nvSpPr>
          <p:cNvPr id="13" name="Slide Image Placeholder 12"/>
          <p:cNvSpPr>
            <a:spLocks noGrp="1" noRot="1" noChangeAspect="1"/>
          </p:cNvSpPr>
          <p:nvPr>
            <p:ph type="sldImg"/>
          </p:nvPr>
        </p:nvSpPr>
        <p:spPr>
          <a:xfrm>
            <a:off x="455613" y="622300"/>
            <a:ext cx="3435350" cy="2578100"/>
          </a:xfrm>
        </p:spPr>
      </p:sp>
    </p:spTree>
    <p:extLst>
      <p:ext uri="{BB962C8B-B14F-4D97-AF65-F5344CB8AC3E}">
        <p14:creationId xmlns:p14="http://schemas.microsoft.com/office/powerpoint/2010/main" val="30670456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Review</a:t>
            </a:r>
          </a:p>
          <a:p>
            <a:endParaRPr lang="en-US" dirty="0"/>
          </a:p>
        </p:txBody>
      </p:sp>
      <p:sp>
        <p:nvSpPr>
          <p:cNvPr id="4" name="Slide Number Placeholder 3"/>
          <p:cNvSpPr>
            <a:spLocks noGrp="1"/>
          </p:cNvSpPr>
          <p:nvPr>
            <p:ph type="sldNum" sz="quarter" idx="10"/>
          </p:nvPr>
        </p:nvSpPr>
        <p:spPr/>
        <p:txBody>
          <a:bodyPr/>
          <a:lstStyle/>
          <a:p>
            <a:fld id="{EB05526C-738D-AB45-8E3C-942B59565119}" type="slidenum">
              <a:rPr lang="en-US" smtClean="0"/>
              <a:pPr/>
              <a:t>19</a:t>
            </a:fld>
            <a:endParaRPr lang="en-US" dirty="0"/>
          </a:p>
        </p:txBody>
      </p:sp>
      <p:sp>
        <p:nvSpPr>
          <p:cNvPr id="13" name="Slide Image Placeholder 12"/>
          <p:cNvSpPr>
            <a:spLocks noGrp="1" noRot="1" noChangeAspect="1"/>
          </p:cNvSpPr>
          <p:nvPr>
            <p:ph type="sldImg"/>
          </p:nvPr>
        </p:nvSpPr>
        <p:spPr>
          <a:xfrm>
            <a:off x="455613" y="622300"/>
            <a:ext cx="3435350" cy="2578100"/>
          </a:xfrm>
        </p:spPr>
      </p:sp>
    </p:spTree>
    <p:extLst>
      <p:ext uri="{BB962C8B-B14F-4D97-AF65-F5344CB8AC3E}">
        <p14:creationId xmlns:p14="http://schemas.microsoft.com/office/powerpoint/2010/main" val="3170375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67310" y="3030871"/>
            <a:ext cx="3610821" cy="6088601"/>
          </a:xfrm>
        </p:spPr>
        <p:txBody>
          <a:bodyPr/>
          <a:lstStyle/>
          <a:p>
            <a:r>
              <a:rPr lang="en-US" sz="1100" b="1" dirty="0"/>
              <a:t>Instructions to Participants:</a:t>
            </a:r>
            <a:endParaRPr lang="en-US" sz="1100" dirty="0"/>
          </a:p>
          <a:p>
            <a:pPr marL="165509" indent="-165509">
              <a:buFont typeface="Arial" panose="020B0604020202020204" pitchFamily="34" charset="0"/>
              <a:buChar char="•"/>
            </a:pPr>
            <a:r>
              <a:rPr lang="en-US" sz="1100" b="1" dirty="0"/>
              <a:t>Mindfulness can help us stay present, focused and engaged </a:t>
            </a:r>
          </a:p>
          <a:p>
            <a:pPr marL="165509" indent="-165509">
              <a:buFont typeface="Arial" panose="020B0604020202020204" pitchFamily="34" charset="0"/>
              <a:buChar char="•"/>
            </a:pPr>
            <a:endParaRPr lang="en-US" sz="1100" dirty="0"/>
          </a:p>
          <a:p>
            <a:pPr marL="165509" indent="-165509">
              <a:buFont typeface="Arial" panose="020B0604020202020204" pitchFamily="34" charset="0"/>
              <a:buChar char="•"/>
            </a:pPr>
            <a:r>
              <a:rPr lang="en-US" sz="1100" dirty="0"/>
              <a:t>It helps us stay focused on what is important and allows you to accept challenges in order to take purposeful action.</a:t>
            </a:r>
          </a:p>
          <a:p>
            <a:pPr marL="165509" indent="-165509">
              <a:buFont typeface="Arial" panose="020B0604020202020204" pitchFamily="34" charset="0"/>
              <a:buChar char="•"/>
            </a:pPr>
            <a:endParaRPr lang="en-US" sz="1100" dirty="0"/>
          </a:p>
          <a:p>
            <a:pPr marL="165509" indent="-165509">
              <a:buFont typeface="Arial" panose="020B0604020202020204" pitchFamily="34" charset="0"/>
              <a:buChar char="•"/>
            </a:pPr>
            <a:r>
              <a:rPr lang="en-US" sz="1100" dirty="0"/>
              <a:t>Mindfulness is also helpful when you are facing stress and adversity. Sometimes we go through difficult things, and we can't always control what goes on around us.  Rather than ignoring or avoiding difficult things or our negative emotions, mindfulness can help us work through those tough moments and focus on taking action. </a:t>
            </a:r>
          </a:p>
          <a:p>
            <a:pPr marL="165509" indent="-165509">
              <a:buFont typeface="Arial" panose="020B0604020202020204" pitchFamily="34" charset="0"/>
              <a:buChar char="•"/>
            </a:pPr>
            <a:endParaRPr lang="en-US" sz="1100" dirty="0"/>
          </a:p>
          <a:p>
            <a:pPr marL="165509" indent="-165509">
              <a:buFont typeface="Arial" panose="020B0604020202020204" pitchFamily="34" charset="0"/>
              <a:buChar char="•"/>
            </a:pPr>
            <a:r>
              <a:rPr lang="en-US" sz="1100" dirty="0"/>
              <a:t>Research has also demonstrated that mindfulness practices are linked to better quality sleep and physical health. Mindful people also feel better about the work they do and are happier with their lives.</a:t>
            </a:r>
          </a:p>
          <a:p>
            <a:pPr marL="165509" indent="-165509">
              <a:buFont typeface="Arial" panose="020B0604020202020204" pitchFamily="34" charset="0"/>
              <a:buChar char="•"/>
            </a:pPr>
            <a:endParaRPr lang="en-US" sz="1100" dirty="0"/>
          </a:p>
        </p:txBody>
      </p:sp>
      <p:sp>
        <p:nvSpPr>
          <p:cNvPr id="4" name="Slide Number Placeholder 3"/>
          <p:cNvSpPr>
            <a:spLocks noGrp="1"/>
          </p:cNvSpPr>
          <p:nvPr>
            <p:ph type="sldNum" sz="quarter" idx="10"/>
          </p:nvPr>
        </p:nvSpPr>
        <p:spPr/>
        <p:txBody>
          <a:bodyPr/>
          <a:lstStyle/>
          <a:p>
            <a:fld id="{EB05526C-738D-AB45-8E3C-942B59565119}" type="slidenum">
              <a:rPr lang="en-US" smtClean="0"/>
              <a:pPr/>
              <a:t>2</a:t>
            </a:fld>
            <a:endParaRPr lang="en-US" dirty="0"/>
          </a:p>
        </p:txBody>
      </p:sp>
      <p:sp>
        <p:nvSpPr>
          <p:cNvPr id="13" name="Slide Image Placeholder 12"/>
          <p:cNvSpPr>
            <a:spLocks noGrp="1" noRot="1" noChangeAspect="1"/>
          </p:cNvSpPr>
          <p:nvPr>
            <p:ph type="sldImg"/>
          </p:nvPr>
        </p:nvSpPr>
        <p:spPr>
          <a:xfrm>
            <a:off x="455613" y="284163"/>
            <a:ext cx="3435350" cy="2578100"/>
          </a:xfrm>
        </p:spPr>
      </p:sp>
    </p:spTree>
    <p:extLst>
      <p:ext uri="{BB962C8B-B14F-4D97-AF65-F5344CB8AC3E}">
        <p14:creationId xmlns:p14="http://schemas.microsoft.com/office/powerpoint/2010/main" val="5411263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7663" y="527050"/>
            <a:ext cx="3649662" cy="2736850"/>
          </a:xfrm>
        </p:spPr>
      </p:sp>
      <p:sp>
        <p:nvSpPr>
          <p:cNvPr id="3" name="Notes Placeholder 2"/>
          <p:cNvSpPr>
            <a:spLocks noGrp="1"/>
          </p:cNvSpPr>
          <p:nvPr>
            <p:ph type="body" idx="1"/>
          </p:nvPr>
        </p:nvSpPr>
        <p:spPr>
          <a:xfrm>
            <a:off x="367310" y="3263110"/>
            <a:ext cx="3610821" cy="5856361"/>
          </a:xfrm>
        </p:spPr>
        <p:txBody>
          <a:bodyPr/>
          <a:lstStyle/>
          <a:p>
            <a:r>
              <a:rPr lang="en-US" b="1" dirty="0"/>
              <a:t>Notes to Trainer:</a:t>
            </a:r>
          </a:p>
          <a:p>
            <a:endParaRPr lang="en-US" b="1" dirty="0"/>
          </a:p>
          <a:p>
            <a:pPr marL="165509" indent="-165509">
              <a:buFont typeface="Arial" panose="020B0604020202020204" pitchFamily="34" charset="0"/>
              <a:buChar char="•"/>
            </a:pPr>
            <a:r>
              <a:rPr lang="en-US" b="0" dirty="0"/>
              <a:t>The next two slides are alternatives to the Mindful Grounding exercise.  Instead of that activity, you could do:</a:t>
            </a:r>
          </a:p>
          <a:p>
            <a:pPr marL="606469" lvl="1" indent="-165509">
              <a:buFont typeface="Arial" panose="020B0604020202020204" pitchFamily="34" charset="0"/>
              <a:buChar char="•"/>
            </a:pPr>
            <a:r>
              <a:rPr lang="en-US" b="0" dirty="0"/>
              <a:t>Mindful Walking</a:t>
            </a:r>
          </a:p>
          <a:p>
            <a:pPr marL="606469" lvl="1" indent="-165509">
              <a:buFont typeface="Arial" panose="020B0604020202020204" pitchFamily="34" charset="0"/>
              <a:buChar char="•"/>
            </a:pPr>
            <a:r>
              <a:rPr lang="en-US" b="0" dirty="0"/>
              <a:t>Mindful Breathing</a:t>
            </a:r>
          </a:p>
          <a:p>
            <a:pPr marL="165509" indent="-165509">
              <a:buFont typeface="Arial" panose="020B0604020202020204" pitchFamily="34" charset="0"/>
              <a:buChar char="•"/>
            </a:pPr>
            <a:r>
              <a:rPr lang="en-US" b="0" dirty="0"/>
              <a:t>Instructions for both activities are on the next two slides.  You do not need to do all three of the exercises.  Select one that is the best fit for your group.</a:t>
            </a:r>
          </a:p>
        </p:txBody>
      </p:sp>
      <p:sp>
        <p:nvSpPr>
          <p:cNvPr id="4" name="Slide Number Placeholder 3"/>
          <p:cNvSpPr>
            <a:spLocks noGrp="1"/>
          </p:cNvSpPr>
          <p:nvPr>
            <p:ph type="sldNum" sz="quarter" idx="10"/>
          </p:nvPr>
        </p:nvSpPr>
        <p:spPr/>
        <p:txBody>
          <a:bodyPr/>
          <a:lstStyle/>
          <a:p>
            <a:fld id="{EB05526C-738D-AB45-8E3C-942B59565119}" type="slidenum">
              <a:rPr lang="en-US" smtClean="0"/>
              <a:pPr/>
              <a:t>20</a:t>
            </a:fld>
            <a:endParaRPr lang="en-US" dirty="0"/>
          </a:p>
        </p:txBody>
      </p:sp>
    </p:spTree>
    <p:extLst>
      <p:ext uri="{BB962C8B-B14F-4D97-AF65-F5344CB8AC3E}">
        <p14:creationId xmlns:p14="http://schemas.microsoft.com/office/powerpoint/2010/main" val="25787335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z="1100" b="1" dirty="0"/>
              <a:t>Trainer Notes for Optional Autopilot activity:</a:t>
            </a:r>
            <a:endParaRPr lang="en-US" sz="1100" dirty="0"/>
          </a:p>
          <a:p>
            <a:pPr lvl="0"/>
            <a:r>
              <a:rPr lang="en-US" sz="1100" dirty="0"/>
              <a:t>Note that this is an optional activity to replace the grounding exercise.  You do not need to do this exercise if you do the grounding exercise.  Tailor the activity for the audience and the availability of the training space.  If you have the space for mindful walking, you can ask participants to move around the room or a hallway.  Just make sure you give them the full instructions and time before you send them out of the training room.  This should only take 5 minutes.</a:t>
            </a:r>
          </a:p>
          <a:p>
            <a:endParaRPr lang="en-US" sz="1100" b="1" dirty="0"/>
          </a:p>
          <a:p>
            <a:r>
              <a:rPr lang="en-US" sz="1100" b="1" dirty="0"/>
              <a:t>Instructions to Participants:</a:t>
            </a:r>
            <a:endParaRPr lang="en-US" sz="1100" dirty="0"/>
          </a:p>
          <a:p>
            <a:pPr marL="165509" indent="-165509">
              <a:buFont typeface="Arial" panose="020B0604020202020204" pitchFamily="34" charset="0"/>
              <a:buChar char="•"/>
            </a:pPr>
            <a:r>
              <a:rPr lang="en-US" sz="1100" dirty="0"/>
              <a:t>We are going to start with a mindfulness exercise that helps you to turn off the autopilot in your brain and focus on the present.  Normally, when we walk, we are on auto-pilot.  For the next few minutes, we are going to pay attention to our walking.  Just spend some time noticing how it feels when taking a step.</a:t>
            </a:r>
          </a:p>
          <a:p>
            <a:pPr marL="165509" indent="-165509">
              <a:buFont typeface="Arial" panose="020B0604020202020204" pitchFamily="34" charset="0"/>
              <a:buChar char="•"/>
            </a:pPr>
            <a:r>
              <a:rPr lang="en-US" sz="1100" dirty="0"/>
              <a:t>Find some space to walk.  You’ll still need to have situational awareness, so give yourself some space.  </a:t>
            </a:r>
          </a:p>
          <a:p>
            <a:pPr marL="165509" indent="-165509">
              <a:buFont typeface="Arial" panose="020B0604020202020204" pitchFamily="34" charset="0"/>
              <a:buChar char="•"/>
            </a:pPr>
            <a:r>
              <a:rPr lang="en-US" sz="1100" dirty="0"/>
              <a:t>With each step, notice how you lift your leg, and it falls back down.  Notice the movement in your legs.  Notice how your body moves with each step.  Then, as your feet touch the ground, notice the feeling.</a:t>
            </a:r>
          </a:p>
          <a:p>
            <a:pPr marL="165509" indent="-165509">
              <a:buFont typeface="Arial" panose="020B0604020202020204" pitchFamily="34" charset="0"/>
              <a:buChar char="•"/>
            </a:pPr>
            <a:r>
              <a:rPr lang="en-US" sz="1100" dirty="0"/>
              <a:t>Keep your focus on the physical sensation of each step. </a:t>
            </a:r>
          </a:p>
          <a:p>
            <a:pPr marL="165509" indent="-165509">
              <a:buFont typeface="Arial" panose="020B0604020202020204" pitchFamily="34" charset="0"/>
              <a:buChar char="•"/>
            </a:pPr>
            <a:r>
              <a:rPr lang="en-US" sz="1100" dirty="0"/>
              <a:t>If your mind wanders, just refocus on your walking again.   </a:t>
            </a:r>
          </a:p>
          <a:p>
            <a:endParaRPr lang="en-US" dirty="0"/>
          </a:p>
          <a:p>
            <a:pPr marL="165509" indent="-165509">
              <a:buFont typeface="Arial" panose="020B0604020202020204" pitchFamily="34" charset="0"/>
              <a:buChar char="•"/>
            </a:pPr>
            <a:endParaRPr lang="en-US" dirty="0"/>
          </a:p>
          <a:p>
            <a:pPr marL="165509" indent="-165509">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B05526C-738D-AB45-8E3C-942B59565119}" type="slidenum">
              <a:rPr lang="en-US" smtClean="0"/>
              <a:pPr/>
              <a:t>21</a:t>
            </a:fld>
            <a:endParaRPr lang="en-US" dirty="0"/>
          </a:p>
        </p:txBody>
      </p:sp>
      <p:sp>
        <p:nvSpPr>
          <p:cNvPr id="13" name="Slide Image Placeholder 12"/>
          <p:cNvSpPr>
            <a:spLocks noGrp="1" noRot="1" noChangeAspect="1"/>
          </p:cNvSpPr>
          <p:nvPr>
            <p:ph type="sldImg"/>
          </p:nvPr>
        </p:nvSpPr>
        <p:spPr>
          <a:xfrm>
            <a:off x="454025" y="430213"/>
            <a:ext cx="3438525" cy="2579687"/>
          </a:xfrm>
        </p:spPr>
      </p:sp>
    </p:spTree>
    <p:extLst>
      <p:ext uri="{BB962C8B-B14F-4D97-AF65-F5344CB8AC3E}">
        <p14:creationId xmlns:p14="http://schemas.microsoft.com/office/powerpoint/2010/main" val="10105703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Trainer Notes for Optional Autopilot activity:</a:t>
            </a:r>
            <a:endParaRPr lang="en-US" dirty="0"/>
          </a:p>
          <a:p>
            <a:pPr lvl="0"/>
            <a:r>
              <a:rPr lang="en-US" dirty="0"/>
              <a:t>Note that this is an optional activity to replace the grounding exercise.  You do not need to do this exercise if you do the grounding exercise.  Tailor the activity for the audience and the availability of the training space.  This exercise focuses on observing your breathing.</a:t>
            </a:r>
          </a:p>
          <a:p>
            <a:endParaRPr lang="en-US" b="1" dirty="0"/>
          </a:p>
          <a:p>
            <a:r>
              <a:rPr lang="en-US" b="1" dirty="0"/>
              <a:t>Instructions to Participants:</a:t>
            </a:r>
            <a:endParaRPr lang="en-US" dirty="0"/>
          </a:p>
          <a:p>
            <a:pPr marL="165509" indent="-165509">
              <a:buFont typeface="Arial" panose="020B0604020202020204" pitchFamily="34" charset="0"/>
              <a:buChar char="•"/>
            </a:pPr>
            <a:r>
              <a:rPr lang="en-US" sz="1100" dirty="0"/>
              <a:t>We are going to start with a mindfulness exercise that helps you to turn off the autopilot in your brain and focus on the present.  Normally, breathing happens automatically, but for the next few minutes, we are going to pay attention to our breath.  Just spend some time noticing how it feels when you breathe in and when you exhale.</a:t>
            </a:r>
          </a:p>
          <a:p>
            <a:pPr marL="165509" indent="-165509">
              <a:buFont typeface="Arial" panose="020B0604020202020204" pitchFamily="34" charset="0"/>
              <a:buChar char="•"/>
            </a:pPr>
            <a:r>
              <a:rPr lang="en-US" sz="1100" dirty="0"/>
              <a:t>You may start to notice that you lose your focus on the breath and your mind starts to wander—what you are having for dinner, worrying about something you have to take care of, or even just how hot or cold the room is.  If you find your thoughts wandering, just bring yourself back to your breathing.</a:t>
            </a:r>
          </a:p>
          <a:p>
            <a:pPr marL="165509" indent="-165509">
              <a:buFont typeface="Arial" panose="020B0604020202020204" pitchFamily="34" charset="0"/>
              <a:buChar char="•"/>
            </a:pPr>
            <a:r>
              <a:rPr lang="en-US" sz="1100" dirty="0"/>
              <a:t>If your mind does start wandering, don’t judge any thoughts or be too hard on yourself.  Just observe the thoughts and then bring your attention back to the present and focus on your breathing.  I’m going to give you about three minutes to try this.  You can close your eyes or keep them open--do what is most comfortable for you.  Get comfortable in your chair and then focus on your breathing.  I’ll let you know when it is time to bring your attention back to the room.</a:t>
            </a:r>
          </a:p>
          <a:p>
            <a:pPr marL="165509" indent="-165509">
              <a:buFont typeface="Arial" panose="020B0604020202020204" pitchFamily="34" charset="0"/>
              <a:buChar char="•"/>
            </a:pPr>
            <a:endParaRPr lang="en-US" sz="1100" dirty="0"/>
          </a:p>
          <a:p>
            <a:endParaRPr lang="en-US" dirty="0"/>
          </a:p>
          <a:p>
            <a:pPr marL="165509" indent="-165509">
              <a:buFont typeface="Arial" panose="020B0604020202020204" pitchFamily="34" charset="0"/>
              <a:buChar char="•"/>
            </a:pPr>
            <a:endParaRPr lang="en-US" dirty="0"/>
          </a:p>
          <a:p>
            <a:pPr marL="165509" indent="-165509">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B05526C-738D-AB45-8E3C-942B59565119}" type="slidenum">
              <a:rPr lang="en-US" smtClean="0"/>
              <a:pPr/>
              <a:t>22</a:t>
            </a:fld>
            <a:endParaRPr lang="en-US" dirty="0"/>
          </a:p>
        </p:txBody>
      </p:sp>
      <p:sp>
        <p:nvSpPr>
          <p:cNvPr id="13" name="Slide Image Placeholder 12"/>
          <p:cNvSpPr>
            <a:spLocks noGrp="1" noRot="1" noChangeAspect="1"/>
          </p:cNvSpPr>
          <p:nvPr>
            <p:ph type="sldImg"/>
          </p:nvPr>
        </p:nvSpPr>
        <p:spPr>
          <a:xfrm>
            <a:off x="454025" y="428625"/>
            <a:ext cx="3438525" cy="2579688"/>
          </a:xfrm>
        </p:spPr>
      </p:sp>
    </p:spTree>
    <p:extLst>
      <p:ext uri="{BB962C8B-B14F-4D97-AF65-F5344CB8AC3E}">
        <p14:creationId xmlns:p14="http://schemas.microsoft.com/office/powerpoint/2010/main" val="34531562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D6F283-B624-407F-AE52-79B103918E4D}" type="slidenum">
              <a:rPr lang="en-US" smtClean="0"/>
              <a:t>23</a:t>
            </a:fld>
            <a:endParaRPr lang="en-US"/>
          </a:p>
        </p:txBody>
      </p:sp>
    </p:spTree>
    <p:extLst>
      <p:ext uri="{BB962C8B-B14F-4D97-AF65-F5344CB8AC3E}">
        <p14:creationId xmlns:p14="http://schemas.microsoft.com/office/powerpoint/2010/main" val="3370292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z="1100" b="1" dirty="0"/>
              <a:t>Instructions to Participants:</a:t>
            </a:r>
            <a:endParaRPr lang="en-US" sz="1100" dirty="0"/>
          </a:p>
          <a:p>
            <a:pPr marL="165509" indent="-165509">
              <a:buFont typeface="Arial" panose="020B0604020202020204" pitchFamily="34" charset="0"/>
              <a:buChar char="•"/>
            </a:pPr>
            <a:r>
              <a:rPr lang="en-US" sz="1100" dirty="0"/>
              <a:t>Mindfulness is when you are focused on one thing—being present in the moment.  You are paying full attention to that moment, and accepting the reality of the situation or how you are feeling.</a:t>
            </a:r>
          </a:p>
          <a:p>
            <a:pPr marL="165509" indent="-165509">
              <a:buFont typeface="Arial" panose="020B0604020202020204" pitchFamily="34" charset="0"/>
              <a:buChar char="•"/>
            </a:pPr>
            <a:r>
              <a:rPr lang="en-US" dirty="0"/>
              <a:t>Mindfulness is determining what you CAN control and take purposeful action</a:t>
            </a:r>
          </a:p>
          <a:p>
            <a:pPr marL="165509" indent="-165509">
              <a:buFont typeface="Arial" panose="020B0604020202020204" pitchFamily="34" charset="0"/>
              <a:buChar char="•"/>
            </a:pPr>
            <a:r>
              <a:rPr lang="en-US" sz="1100" dirty="0"/>
              <a:t>Mindfulness helps us train our mind so that we can control what we pay attention to, rather than letting our minds control us.</a:t>
            </a:r>
          </a:p>
          <a:p>
            <a:pPr marL="165509" indent="-165509">
              <a:buFont typeface="Arial" panose="020B0604020202020204" pitchFamily="34" charset="0"/>
              <a:buChar char="•"/>
            </a:pPr>
            <a:endParaRPr lang="en-US" dirty="0"/>
          </a:p>
        </p:txBody>
      </p:sp>
      <p:sp>
        <p:nvSpPr>
          <p:cNvPr id="13" name="Slide Image Placeholder 12"/>
          <p:cNvSpPr>
            <a:spLocks noGrp="1" noRot="1" noChangeAspect="1"/>
          </p:cNvSpPr>
          <p:nvPr>
            <p:ph type="sldImg"/>
          </p:nvPr>
        </p:nvSpPr>
        <p:spPr>
          <a:xfrm>
            <a:off x="558800" y="427038"/>
            <a:ext cx="3436938" cy="2579687"/>
          </a:xfrm>
        </p:spPr>
      </p:sp>
    </p:spTree>
    <p:extLst>
      <p:ext uri="{BB962C8B-B14F-4D97-AF65-F5344CB8AC3E}">
        <p14:creationId xmlns:p14="http://schemas.microsoft.com/office/powerpoint/2010/main" val="1895412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z="1100" b="1" dirty="0"/>
              <a:t>Instructions to Participants:</a:t>
            </a:r>
            <a:endParaRPr lang="en-US" sz="1100" dirty="0"/>
          </a:p>
          <a:p>
            <a:pPr marL="165509" indent="-165509">
              <a:buFont typeface="Arial" panose="020B0604020202020204" pitchFamily="34" charset="0"/>
              <a:buChar char="•"/>
            </a:pPr>
            <a:r>
              <a:rPr lang="en-US" sz="1100" dirty="0"/>
              <a:t>We are going to focus on three different skills related to mindfulness:</a:t>
            </a:r>
          </a:p>
          <a:p>
            <a:pPr marL="606469" lvl="1" indent="-165509">
              <a:buFont typeface="Arial" panose="020B0604020202020204" pitchFamily="34" charset="0"/>
              <a:buChar char="•"/>
            </a:pPr>
            <a:r>
              <a:rPr lang="en-US" sz="1100" dirty="0"/>
              <a:t>Daily Mindfulness: Informal practices that we do every day to ensure focus on one thing, staying present with purpose</a:t>
            </a:r>
          </a:p>
          <a:p>
            <a:pPr marL="606469" lvl="1" indent="-165509">
              <a:buFont typeface="Arial" panose="020B0604020202020204" pitchFamily="34" charset="0"/>
              <a:buChar char="•"/>
            </a:pPr>
            <a:r>
              <a:rPr lang="en-US" sz="1100" dirty="0"/>
              <a:t>Formal Mindfulness: Most similar to meditation—mindfulness is most effective when you develop a regular practice to strengthen wellbeing</a:t>
            </a:r>
          </a:p>
          <a:p>
            <a:pPr marL="606469" lvl="1" indent="-165509">
              <a:buFont typeface="Arial" panose="020B0604020202020204" pitchFamily="34" charset="0"/>
              <a:buChar char="•"/>
            </a:pPr>
            <a:r>
              <a:rPr lang="en-US" sz="1100" dirty="0"/>
              <a:t>Mindfulness in the Moment: In the third skill, we’ll focus on a strategy to help you when you feel stressed out</a:t>
            </a:r>
          </a:p>
          <a:p>
            <a:pPr marL="606469" lvl="1" indent="-165509">
              <a:buFont typeface="Arial" panose="020B0604020202020204" pitchFamily="34" charset="0"/>
              <a:buChar char="•"/>
            </a:pPr>
            <a:endParaRPr lang="en-US" sz="1100" dirty="0"/>
          </a:p>
          <a:p>
            <a:pPr marL="165509" indent="-165509">
              <a:buFont typeface="Arial" panose="020B0604020202020204" pitchFamily="34" charset="0"/>
              <a:buChar char="•"/>
            </a:pPr>
            <a:endParaRPr lang="en-US" sz="1100" dirty="0"/>
          </a:p>
          <a:p>
            <a:pPr marL="165509" indent="-165509">
              <a:buFont typeface="Arial" panose="020B0604020202020204" pitchFamily="34" charset="0"/>
              <a:buChar char="•"/>
            </a:pPr>
            <a:endParaRPr lang="en-US" dirty="0"/>
          </a:p>
        </p:txBody>
      </p:sp>
      <p:sp>
        <p:nvSpPr>
          <p:cNvPr id="13" name="Slide Image Placeholder 12"/>
          <p:cNvSpPr>
            <a:spLocks noGrp="1" noRot="1" noChangeAspect="1"/>
          </p:cNvSpPr>
          <p:nvPr>
            <p:ph type="sldImg"/>
          </p:nvPr>
        </p:nvSpPr>
        <p:spPr>
          <a:xfrm>
            <a:off x="558800" y="427038"/>
            <a:ext cx="3436938" cy="2579687"/>
          </a:xfrm>
        </p:spPr>
      </p:sp>
    </p:spTree>
    <p:extLst>
      <p:ext uri="{BB962C8B-B14F-4D97-AF65-F5344CB8AC3E}">
        <p14:creationId xmlns:p14="http://schemas.microsoft.com/office/powerpoint/2010/main" val="951913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7663" y="338138"/>
            <a:ext cx="3649662" cy="2736850"/>
          </a:xfrm>
        </p:spPr>
      </p:sp>
      <p:sp>
        <p:nvSpPr>
          <p:cNvPr id="3" name="Notes Placeholder 2"/>
          <p:cNvSpPr>
            <a:spLocks noGrp="1"/>
          </p:cNvSpPr>
          <p:nvPr>
            <p:ph type="body" idx="1"/>
          </p:nvPr>
        </p:nvSpPr>
        <p:spPr/>
        <p:txBody>
          <a:bodyPr/>
          <a:lstStyle/>
          <a:p>
            <a:r>
              <a:rPr lang="en-US" sz="1100" b="1" dirty="0"/>
              <a:t>Instructions to Participants:</a:t>
            </a:r>
            <a:endParaRPr lang="en-US" sz="1100" dirty="0"/>
          </a:p>
          <a:p>
            <a:pPr marL="165509" indent="-165509">
              <a:buFont typeface="Arial" panose="020B0604020202020204" pitchFamily="34" charset="0"/>
              <a:buChar char="•"/>
            </a:pPr>
            <a:r>
              <a:rPr lang="en-US" sz="1100" dirty="0"/>
              <a:t>We often spend time thinking about things that have happened in the past—we can dwell on past things, like decisions we made or bad things that may have happened to us.  Or, we focus on worrying about the future, thinking about bad things that could happen.</a:t>
            </a:r>
          </a:p>
          <a:p>
            <a:pPr marL="165509" indent="-165509">
              <a:buFont typeface="Arial" panose="020B0604020202020204" pitchFamily="34" charset="0"/>
              <a:buChar char="•"/>
            </a:pPr>
            <a:r>
              <a:rPr lang="en-US" sz="1100" dirty="0"/>
              <a:t>But unfortunately, spending time dwelling on the past or worrying about the future robs us of the present.  It prevents us from seeing how things are in the present moment and prevents us from being engaged.  You miss out on how life unfolds around you.</a:t>
            </a:r>
          </a:p>
          <a:p>
            <a:pPr marL="165509" indent="-165509">
              <a:buFont typeface="Arial" panose="020B0604020202020204" pitchFamily="34" charset="0"/>
              <a:buChar char="•"/>
            </a:pPr>
            <a:r>
              <a:rPr lang="en-US" sz="1100" b="1" dirty="0"/>
              <a:t>Stay present and engaged in the moment and avoid dwelling on the past or worrying about the future.</a:t>
            </a:r>
          </a:p>
          <a:p>
            <a:pPr marL="165509" indent="-165509">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EB05526C-738D-AB45-8E3C-942B59565119}" type="slidenum">
              <a:rPr lang="en-US" smtClean="0"/>
              <a:pPr/>
              <a:t>5</a:t>
            </a:fld>
            <a:endParaRPr lang="en-US" dirty="0"/>
          </a:p>
        </p:txBody>
      </p:sp>
    </p:spTree>
    <p:extLst>
      <p:ext uri="{BB962C8B-B14F-4D97-AF65-F5344CB8AC3E}">
        <p14:creationId xmlns:p14="http://schemas.microsoft.com/office/powerpoint/2010/main" val="2544817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7663" y="338138"/>
            <a:ext cx="3649662" cy="2736850"/>
          </a:xfrm>
        </p:spPr>
      </p:sp>
      <p:sp>
        <p:nvSpPr>
          <p:cNvPr id="3" name="Notes Placeholder 2"/>
          <p:cNvSpPr>
            <a:spLocks noGrp="1"/>
          </p:cNvSpPr>
          <p:nvPr>
            <p:ph type="body" idx="1"/>
          </p:nvPr>
        </p:nvSpPr>
        <p:spPr/>
        <p:txBody>
          <a:bodyPr/>
          <a:lstStyle/>
          <a:p>
            <a:pPr defTabSz="440961">
              <a:defRPr/>
            </a:pPr>
            <a:r>
              <a:rPr lang="en-US" b="1" baseline="0" dirty="0"/>
              <a:t>Instructions to Participants:</a:t>
            </a:r>
          </a:p>
          <a:p>
            <a:pPr marL="165509" indent="-165509">
              <a:buFont typeface="Arial" panose="020B0604020202020204" pitchFamily="34" charset="0"/>
              <a:buChar char="•"/>
            </a:pPr>
            <a:r>
              <a:rPr lang="en-US" b="1" dirty="0"/>
              <a:t>Avoid distraction and focus on the task at hand.  </a:t>
            </a:r>
            <a:r>
              <a:rPr lang="en-US" dirty="0"/>
              <a:t>Technology and the frequent need to multi-task can also contribute to losing focus.  They are easy ‘shiny objects’ we can distract ourselves with, instead of staying focused on the present moment.</a:t>
            </a:r>
          </a:p>
          <a:p>
            <a:pPr marL="165509" indent="-165509">
              <a:buFont typeface="Arial" panose="020B0604020202020204" pitchFamily="34" charset="0"/>
              <a:buChar char="•"/>
            </a:pPr>
            <a:r>
              <a:rPr lang="en-US" dirty="0"/>
              <a:t>There are several very easy informal mindfulness strategies that you can use to promote positive outcomes.  </a:t>
            </a:r>
          </a:p>
          <a:p>
            <a:pPr marL="606469" lvl="1" indent="-165509">
              <a:buFont typeface="Arial" panose="020B0604020202020204" pitchFamily="34" charset="0"/>
              <a:buChar char="•"/>
            </a:pPr>
            <a:r>
              <a:rPr lang="en-US" dirty="0"/>
              <a:t>First, focus on the present. We are often so focused on the future—things will be better, calmer, less stressful sometime in the future.  Or, we focus on the past—things were easier or better.  We often forget to stay in the present (and we are easily distracted by electronic devices that pull us away from the moment).  </a:t>
            </a:r>
          </a:p>
          <a:p>
            <a:pPr marL="606469" lvl="1" indent="-165509">
              <a:buFont typeface="Arial" panose="020B0604020202020204" pitchFamily="34" charset="0"/>
              <a:buChar char="•"/>
            </a:pPr>
            <a:r>
              <a:rPr lang="en-US" dirty="0"/>
              <a:t>It is also important to savor moments.  Even when you are facing stressors, take time out to enjoy the good moments.  Find them in your day-to-day life.</a:t>
            </a:r>
          </a:p>
          <a:p>
            <a:pPr marL="165509" indent="-165509">
              <a:buFont typeface="Arial" panose="020B0604020202020204" pitchFamily="34" charset="0"/>
              <a:buChar char="•"/>
            </a:pPr>
            <a:endParaRPr lang="en-US" dirty="0"/>
          </a:p>
          <a:p>
            <a:pPr marL="165509" indent="-165509">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EB05526C-738D-AB45-8E3C-942B59565119}" type="slidenum">
              <a:rPr lang="en-US" smtClean="0"/>
              <a:pPr/>
              <a:t>6</a:t>
            </a:fld>
            <a:endParaRPr lang="en-US" dirty="0"/>
          </a:p>
        </p:txBody>
      </p:sp>
    </p:spTree>
    <p:extLst>
      <p:ext uri="{BB962C8B-B14F-4D97-AF65-F5344CB8AC3E}">
        <p14:creationId xmlns:p14="http://schemas.microsoft.com/office/powerpoint/2010/main" val="3856305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defTabSz="440961">
              <a:defRPr/>
            </a:pPr>
            <a:r>
              <a:rPr lang="en-US" b="1" baseline="0" dirty="0"/>
              <a:t>Instructions to Participants:</a:t>
            </a:r>
          </a:p>
          <a:p>
            <a:pPr marL="165509" indent="-165509">
              <a:buFont typeface="Arial" panose="020B0604020202020204" pitchFamily="34" charset="0"/>
              <a:buChar char="•"/>
            </a:pPr>
            <a:r>
              <a:rPr lang="en-US" sz="1100" dirty="0"/>
              <a:t>Find the right mindfulness practice that allows you to start doing something regularly.  Regular practice will help you </a:t>
            </a:r>
            <a:r>
              <a:rPr lang="en-US" sz="1100" b="1" dirty="0"/>
              <a:t>train your mind </a:t>
            </a:r>
            <a:r>
              <a:rPr lang="en-US" sz="1100" dirty="0"/>
              <a:t>to </a:t>
            </a:r>
            <a:r>
              <a:rPr lang="en-US" sz="1100" b="1" i="1" dirty="0"/>
              <a:t>control where your attention goes, rather than letting your mind control you</a:t>
            </a:r>
            <a:endParaRPr lang="en-US" sz="1100" dirty="0"/>
          </a:p>
          <a:p>
            <a:pPr marL="165509" indent="-165509">
              <a:buFont typeface="Arial" panose="020B0604020202020204" pitchFamily="34" charset="0"/>
              <a:buChar char="•"/>
            </a:pPr>
            <a:r>
              <a:rPr lang="en-US" sz="1100" dirty="0"/>
              <a:t>Some of you may already be doing a regular mindfulness practice, such as yoga or exercising mindfully.  Those of you who pray regularly may find that is an opportunity for you to stop what you are doing and focus on one thing.  </a:t>
            </a:r>
          </a:p>
          <a:p>
            <a:pPr marL="165509" indent="-165509">
              <a:buFont typeface="Arial" panose="020B0604020202020204" pitchFamily="34" charset="0"/>
              <a:buChar char="•"/>
            </a:pPr>
            <a:r>
              <a:rPr lang="en-US" sz="1100" dirty="0"/>
              <a:t>There are also options available online—visualization scripts or progressive muscle relaxation.  There is an app available for your phone called “Headspace” that provides free guided mindfulness exercises.</a:t>
            </a:r>
          </a:p>
          <a:p>
            <a:pPr marL="165509" indent="-165509">
              <a:buFont typeface="Arial" panose="020B0604020202020204" pitchFamily="34" charset="0"/>
              <a:buChar char="•"/>
            </a:pPr>
            <a:r>
              <a:rPr lang="en-US" sz="1100" dirty="0"/>
              <a:t>Incorporate some regular mindfulness practice into your life.  You could expand the breathing exercise we just did to 10 minutes a day.  Or, find something else that holds your focus.</a:t>
            </a:r>
            <a:endParaRPr lang="en-US" dirty="0"/>
          </a:p>
          <a:p>
            <a:endParaRPr lang="en-US" dirty="0"/>
          </a:p>
          <a:p>
            <a:endParaRPr lang="en-US" dirty="0"/>
          </a:p>
        </p:txBody>
      </p:sp>
      <p:sp>
        <p:nvSpPr>
          <p:cNvPr id="13" name="Slide Image Placeholder 12"/>
          <p:cNvSpPr>
            <a:spLocks noGrp="1" noRot="1" noChangeAspect="1"/>
          </p:cNvSpPr>
          <p:nvPr>
            <p:ph type="sldImg"/>
          </p:nvPr>
        </p:nvSpPr>
        <p:spPr>
          <a:xfrm>
            <a:off x="454025" y="412750"/>
            <a:ext cx="3438525" cy="2579688"/>
          </a:xfrm>
        </p:spPr>
      </p:sp>
    </p:spTree>
    <p:extLst>
      <p:ext uri="{BB962C8B-B14F-4D97-AF65-F5344CB8AC3E}">
        <p14:creationId xmlns:p14="http://schemas.microsoft.com/office/powerpoint/2010/main" val="2547338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05526C-738D-AB45-8E3C-942B59565119}" type="slidenum">
              <a:rPr lang="en-US" smtClean="0"/>
              <a:pPr/>
              <a:t>8</a:t>
            </a:fld>
            <a:endParaRPr lang="en-US" dirty="0"/>
          </a:p>
        </p:txBody>
      </p:sp>
    </p:spTree>
    <p:extLst>
      <p:ext uri="{BB962C8B-B14F-4D97-AF65-F5344CB8AC3E}">
        <p14:creationId xmlns:p14="http://schemas.microsoft.com/office/powerpoint/2010/main" val="2970755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81029" y="3213254"/>
            <a:ext cx="3761505" cy="5920070"/>
          </a:xfrm>
        </p:spPr>
        <p:txBody>
          <a:bodyPr/>
          <a:lstStyle/>
          <a:p>
            <a:r>
              <a:rPr lang="en-US" sz="1100" b="1" dirty="0"/>
              <a:t>Trainer Notes:</a:t>
            </a:r>
            <a:endParaRPr lang="en-US" sz="1100" dirty="0"/>
          </a:p>
          <a:p>
            <a:pPr marL="165509" indent="-165509">
              <a:buFont typeface="Arial" panose="020B0604020202020204" pitchFamily="34" charset="0"/>
              <a:buChar char="•"/>
            </a:pPr>
            <a:r>
              <a:rPr lang="en-US" sz="1100" dirty="0"/>
              <a:t>You are going to lead the participants in a mindfulness exercise focused on the breath. Fully explain the activity before you ask them to do it.  The instructions are below.  After you explain the instructions, give participants a little time to get settled and then give them three minutes to focus on their breath.  When the time is up, gently ask them to bring their attention back to the room. Set an environment that allows people to engage in the exercise.</a:t>
            </a:r>
          </a:p>
          <a:p>
            <a:pPr marL="165509" indent="-165509">
              <a:buFont typeface="Arial" panose="020B0604020202020204" pitchFamily="34" charset="0"/>
              <a:buChar char="•"/>
            </a:pPr>
            <a:r>
              <a:rPr lang="en-US" sz="1100" dirty="0"/>
              <a:t>Depending on your audience, you may use a different mindfulness exercises (supplemental slides are available at the end of this module).  Two other exercises are provided—mindful walking and mindful breathing.  Some audiences may be more engaged if they can move around—so try the mindful walking exercise.  Other groups may be more interested in sitting still and focusing on breathing, so a mindful breathing script is provided.  You can substitute either of those slides for this one during your training.</a:t>
            </a:r>
          </a:p>
          <a:p>
            <a:r>
              <a:rPr lang="en-US" sz="1100" b="1" dirty="0"/>
              <a:t>Instructions to Participants:</a:t>
            </a:r>
            <a:endParaRPr lang="en-US" sz="1100" dirty="0"/>
          </a:p>
          <a:p>
            <a:pPr marL="165509" indent="-165509">
              <a:buFont typeface="Arial" panose="020B0604020202020204" pitchFamily="34" charset="0"/>
              <a:buChar char="•"/>
            </a:pPr>
            <a:r>
              <a:rPr lang="en-US" sz="1100" dirty="0"/>
              <a:t>We are going to start with a mindfulness exercise that helps you to turn off the autopilot in your brain and focus on the present.  We are going to do a tactical grounding exercise, so we can be mindful of the physical sensations around us.</a:t>
            </a:r>
          </a:p>
          <a:p>
            <a:pPr marL="165509" indent="-165509" defTabSz="440961">
              <a:buFont typeface="Arial" panose="020B0604020202020204" pitchFamily="34" charset="0"/>
              <a:buChar char="•"/>
              <a:defRPr/>
            </a:pPr>
            <a:r>
              <a:rPr lang="en-US" sz="1100" dirty="0"/>
              <a:t>First, I’ll ask you to close your eyes (if you are comfortable).  Once you do, I’ll ask you to notice three things you can hear around you and three things you can touch or are in contact with your body.  Next, I’ll ask you to take some deep breaths and plant your feet on the floor.  We’ll end with a few additional breaths. If your mind does start wandering, don’t judge any thoughts or be too hard on yourself.  Just observe the thoughts and then bring your attention back to the exercise.  I’m going to give you about three minutes and walk you through the mindful grounding exercise.</a:t>
            </a:r>
          </a:p>
          <a:p>
            <a:pPr marL="165509" indent="-165509">
              <a:buFont typeface="Arial" panose="020B0604020202020204" pitchFamily="34" charset="0"/>
              <a:buChar char="•"/>
            </a:pPr>
            <a:endParaRPr lang="en-US" sz="1100" dirty="0"/>
          </a:p>
          <a:p>
            <a:r>
              <a:rPr lang="en-US" sz="1100" b="1" dirty="0"/>
              <a:t>Mindful Grounding Script</a:t>
            </a:r>
          </a:p>
          <a:p>
            <a:pPr marL="165509" indent="-165509">
              <a:buFont typeface="Arial" panose="020B0604020202020204" pitchFamily="34" charset="0"/>
              <a:buChar char="•"/>
            </a:pPr>
            <a:endParaRPr lang="en-US" sz="1100" dirty="0"/>
          </a:p>
          <a:p>
            <a:pPr marL="165509" indent="-165509">
              <a:buFont typeface="Arial" panose="020B0604020202020204" pitchFamily="34" charset="0"/>
              <a:buChar char="•"/>
            </a:pPr>
            <a:r>
              <a:rPr lang="en-US" sz="1100" dirty="0"/>
              <a:t>If you are comfortable, start by closing your eyes and take three deep breaths.  Observe what your body does and how it feels.</a:t>
            </a:r>
          </a:p>
          <a:p>
            <a:pPr marL="165509" indent="-165509">
              <a:buFont typeface="Arial" panose="020B0604020202020204" pitchFamily="34" charset="0"/>
              <a:buChar char="•"/>
            </a:pPr>
            <a:r>
              <a:rPr lang="en-US" sz="1100" dirty="0"/>
              <a:t>Now, focus on things around  you.  What are three things you can hear around you?</a:t>
            </a:r>
          </a:p>
          <a:p>
            <a:pPr marL="165509" indent="-165509">
              <a:buFont typeface="Arial" panose="020B0604020202020204" pitchFamily="34" charset="0"/>
              <a:buChar char="•"/>
            </a:pPr>
            <a:r>
              <a:rPr lang="en-US" sz="1100" dirty="0"/>
              <a:t>Next, what are three things you can feel?  Think about what is in contact with your body and the sensation of touch.</a:t>
            </a:r>
          </a:p>
          <a:p>
            <a:pPr marL="165509" indent="-165509">
              <a:buFont typeface="Arial" panose="020B0604020202020204" pitchFamily="34" charset="0"/>
              <a:buChar char="•"/>
            </a:pPr>
            <a:r>
              <a:rPr lang="en-US" sz="1100" dirty="0"/>
              <a:t>Now, take a few deep breaths.  Notice how the breath flows in and out.  </a:t>
            </a:r>
          </a:p>
          <a:p>
            <a:pPr marL="165509" indent="-165509">
              <a:buFont typeface="Arial" panose="020B0604020202020204" pitchFamily="34" charset="0"/>
              <a:buChar char="•"/>
            </a:pPr>
            <a:r>
              <a:rPr lang="en-US" sz="1100" dirty="0"/>
              <a:t>Plant your feet firmly on the floor.  Push them down and notice the floor beneath you.  </a:t>
            </a:r>
          </a:p>
          <a:p>
            <a:pPr marL="165509" indent="-165509">
              <a:buFont typeface="Arial" panose="020B0604020202020204" pitchFamily="34" charset="0"/>
              <a:buChar char="•"/>
            </a:pPr>
            <a:r>
              <a:rPr lang="en-US" sz="1100" dirty="0"/>
              <a:t>Notice the tension in your leg muscles as you push your feet down.</a:t>
            </a:r>
          </a:p>
          <a:p>
            <a:pPr marL="165509" indent="-165509">
              <a:buFont typeface="Arial" panose="020B0604020202020204" pitchFamily="34" charset="0"/>
              <a:buChar char="•"/>
            </a:pPr>
            <a:r>
              <a:rPr lang="en-US" sz="1100" dirty="0"/>
              <a:t>Notice the feeling in your entire body.  Notice the feeling of gravity anchoring you to the ground and flowing down through your body.</a:t>
            </a:r>
          </a:p>
          <a:p>
            <a:pPr marL="165509" indent="-165509">
              <a:buFont typeface="Arial" panose="020B0604020202020204" pitchFamily="34" charset="0"/>
              <a:buChar char="•"/>
            </a:pPr>
            <a:r>
              <a:rPr lang="en-US" sz="1100" dirty="0"/>
              <a:t>When you are ready, open your eyes.</a:t>
            </a:r>
          </a:p>
          <a:p>
            <a:pPr marL="165509" indent="-165509">
              <a:buFont typeface="Arial" panose="020B0604020202020204" pitchFamily="34" charset="0"/>
              <a:buChar char="•"/>
            </a:pPr>
            <a:endParaRPr lang="en-US" dirty="0"/>
          </a:p>
          <a:p>
            <a:endParaRPr lang="en-US" dirty="0"/>
          </a:p>
          <a:p>
            <a:pPr marL="165509" indent="-165509">
              <a:buFont typeface="Arial" panose="020B0604020202020204" pitchFamily="34" charset="0"/>
              <a:buChar char="•"/>
            </a:pPr>
            <a:endParaRPr lang="en-US" dirty="0"/>
          </a:p>
          <a:p>
            <a:pPr marL="165509" indent="-165509">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B05526C-738D-AB45-8E3C-942B59565119}" type="slidenum">
              <a:rPr lang="en-US" smtClean="0"/>
              <a:pPr/>
              <a:t>9</a:t>
            </a:fld>
            <a:endParaRPr lang="en-US" dirty="0"/>
          </a:p>
        </p:txBody>
      </p:sp>
      <p:sp>
        <p:nvSpPr>
          <p:cNvPr id="13" name="Slide Image Placeholder 12"/>
          <p:cNvSpPr>
            <a:spLocks noGrp="1" noRot="1" noChangeAspect="1"/>
          </p:cNvSpPr>
          <p:nvPr>
            <p:ph type="sldImg"/>
          </p:nvPr>
        </p:nvSpPr>
        <p:spPr>
          <a:xfrm>
            <a:off x="558800" y="407988"/>
            <a:ext cx="3436938" cy="2578100"/>
          </a:xfrm>
        </p:spPr>
      </p:sp>
    </p:spTree>
    <p:extLst>
      <p:ext uri="{BB962C8B-B14F-4D97-AF65-F5344CB8AC3E}">
        <p14:creationId xmlns:p14="http://schemas.microsoft.com/office/powerpoint/2010/main" val="34389186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1A818B-49B5-7A46-A10F-2B3150EF4B1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016" t="12977" r="19216" b="16903"/>
          <a:stretch/>
        </p:blipFill>
        <p:spPr>
          <a:xfrm>
            <a:off x="3108360" y="4306163"/>
            <a:ext cx="2961766" cy="2096532"/>
          </a:xfrm>
          <a:prstGeom prst="rect">
            <a:avLst/>
          </a:prstGeom>
        </p:spPr>
      </p:pic>
      <p:sp>
        <p:nvSpPr>
          <p:cNvPr id="6" name="TextBox 5">
            <a:extLst>
              <a:ext uri="{FF2B5EF4-FFF2-40B4-BE49-F238E27FC236}">
                <a16:creationId xmlns:a16="http://schemas.microsoft.com/office/drawing/2014/main" id="{817DB5B5-9DCE-AF4A-99CB-FC631237C8AA}"/>
              </a:ext>
            </a:extLst>
          </p:cNvPr>
          <p:cNvSpPr txBox="1"/>
          <p:nvPr userDrawn="1"/>
        </p:nvSpPr>
        <p:spPr>
          <a:xfrm>
            <a:off x="2938719" y="1339121"/>
            <a:ext cx="3301047" cy="369332"/>
          </a:xfrm>
          <a:prstGeom prst="rect">
            <a:avLst/>
          </a:prstGeom>
          <a:solidFill>
            <a:srgbClr val="003046"/>
          </a:solidFill>
        </p:spPr>
        <p:txBody>
          <a:bodyPr wrap="square" rtlCol="0" anchor="ctr">
            <a:spAutoFit/>
          </a:bodyPr>
          <a:lstStyle/>
          <a:p>
            <a:pPr algn="ctr"/>
            <a:r>
              <a:rPr lang="en-US" b="1" i="0" dirty="0">
                <a:solidFill>
                  <a:schemeClr val="bg2"/>
                </a:solidFill>
                <a:latin typeface="Avenir Black" panose="02000503020000020003" pitchFamily="2" charset="0"/>
              </a:rPr>
              <a:t>SKILL</a:t>
            </a:r>
          </a:p>
        </p:txBody>
      </p:sp>
    </p:spTree>
    <p:extLst>
      <p:ext uri="{BB962C8B-B14F-4D97-AF65-F5344CB8AC3E}">
        <p14:creationId xmlns:p14="http://schemas.microsoft.com/office/powerpoint/2010/main" val="2619646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E16A5F-153F-FA4D-9D09-091733C8D1ED}" type="datetime1">
              <a:rPr lang="en-US" smtClean="0"/>
              <a:t>5/6/2019</a:t>
            </a:fld>
            <a:endParaRPr lang="en-US" dirty="0"/>
          </a:p>
        </p:txBody>
      </p:sp>
      <p:sp>
        <p:nvSpPr>
          <p:cNvPr id="3" name="Footer Placeholder 2"/>
          <p:cNvSpPr>
            <a:spLocks noGrp="1"/>
          </p:cNvSpPr>
          <p:nvPr>
            <p:ph type="ftr" sz="quarter" idx="11"/>
          </p:nvPr>
        </p:nvSpPr>
        <p:spPr/>
        <p:txBody>
          <a:bodyPr/>
          <a:lstStyle/>
          <a:p>
            <a:r>
              <a:rPr lang="en-US" dirty="0"/>
              <a:t>@ TechWerks 2015</a:t>
            </a:r>
          </a:p>
        </p:txBody>
      </p:sp>
      <p:sp>
        <p:nvSpPr>
          <p:cNvPr id="4" name="Slide Number Placeholder 3"/>
          <p:cNvSpPr>
            <a:spLocks noGrp="1"/>
          </p:cNvSpPr>
          <p:nvPr>
            <p:ph type="sldNum" sz="quarter" idx="12"/>
          </p:nvPr>
        </p:nvSpPr>
        <p:spPr/>
        <p:txBody>
          <a:bodyPr/>
          <a:lstStyle/>
          <a:p>
            <a:fld id="{86EEA6DE-BC14-4C4E-99EC-19D27E7382D5}" type="slidenum">
              <a:rPr lang="en-US" smtClean="0"/>
              <a:pPr/>
              <a:t>‹#›</a:t>
            </a:fld>
            <a:endParaRPr lang="en-US" dirty="0"/>
          </a:p>
        </p:txBody>
      </p:sp>
    </p:spTree>
    <p:extLst>
      <p:ext uri="{BB962C8B-B14F-4D97-AF65-F5344CB8AC3E}">
        <p14:creationId xmlns:p14="http://schemas.microsoft.com/office/powerpoint/2010/main" val="4197382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0" y="1435110"/>
            <a:ext cx="3008313" cy="4691063"/>
          </a:xfrm>
        </p:spPr>
        <p:txBody>
          <a:bodyPr/>
          <a:lstStyle>
            <a:lvl1pPr marL="0" indent="0">
              <a:buNone/>
              <a:defRPr sz="1400"/>
            </a:lvl1pPr>
            <a:lvl2pPr marL="456791" indent="0">
              <a:buNone/>
              <a:defRPr sz="1200"/>
            </a:lvl2pPr>
            <a:lvl3pPr marL="913586" indent="0">
              <a:buNone/>
              <a:defRPr sz="1000"/>
            </a:lvl3pPr>
            <a:lvl4pPr marL="1370375" indent="0">
              <a:buNone/>
              <a:defRPr sz="900"/>
            </a:lvl4pPr>
            <a:lvl5pPr marL="1827170" indent="0">
              <a:buNone/>
              <a:defRPr sz="900"/>
            </a:lvl5pPr>
            <a:lvl6pPr marL="2283964" indent="0">
              <a:buNone/>
              <a:defRPr sz="900"/>
            </a:lvl6pPr>
            <a:lvl7pPr marL="2740758" indent="0">
              <a:buNone/>
              <a:defRPr sz="900"/>
            </a:lvl7pPr>
            <a:lvl8pPr marL="3197549" indent="0">
              <a:buNone/>
              <a:defRPr sz="900"/>
            </a:lvl8pPr>
            <a:lvl9pPr marL="365434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509D5B-8E5F-E243-9644-A109F21E6BC7}" type="datetime1">
              <a:rPr lang="en-US" smtClean="0"/>
              <a:t>5/6/2019</a:t>
            </a:fld>
            <a:endParaRPr lang="en-US" dirty="0"/>
          </a:p>
        </p:txBody>
      </p:sp>
      <p:sp>
        <p:nvSpPr>
          <p:cNvPr id="6" name="Footer Placeholder 5"/>
          <p:cNvSpPr>
            <a:spLocks noGrp="1"/>
          </p:cNvSpPr>
          <p:nvPr>
            <p:ph type="ftr" sz="quarter" idx="11"/>
          </p:nvPr>
        </p:nvSpPr>
        <p:spPr/>
        <p:txBody>
          <a:bodyPr/>
          <a:lstStyle/>
          <a:p>
            <a:r>
              <a:rPr lang="en-US" dirty="0"/>
              <a:t>@ TechWerks 2015</a:t>
            </a:r>
          </a:p>
        </p:txBody>
      </p:sp>
      <p:sp>
        <p:nvSpPr>
          <p:cNvPr id="7" name="Slide Number Placeholder 6"/>
          <p:cNvSpPr>
            <a:spLocks noGrp="1"/>
          </p:cNvSpPr>
          <p:nvPr>
            <p:ph type="sldNum" sz="quarter" idx="12"/>
          </p:nvPr>
        </p:nvSpPr>
        <p:spPr/>
        <p:txBody>
          <a:bodyPr/>
          <a:lstStyle/>
          <a:p>
            <a:fld id="{86EEA6DE-BC14-4C4E-99EC-19D27E7382D5}" type="slidenum">
              <a:rPr lang="en-US" smtClean="0"/>
              <a:pPr/>
              <a:t>‹#›</a:t>
            </a:fld>
            <a:endParaRPr lang="en-US" dirty="0"/>
          </a:p>
        </p:txBody>
      </p:sp>
    </p:spTree>
    <p:extLst>
      <p:ext uri="{BB962C8B-B14F-4D97-AF65-F5344CB8AC3E}">
        <p14:creationId xmlns:p14="http://schemas.microsoft.com/office/powerpoint/2010/main" val="29845171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91" indent="0">
              <a:buNone/>
              <a:defRPr sz="2800"/>
            </a:lvl2pPr>
            <a:lvl3pPr marL="913586" indent="0">
              <a:buNone/>
              <a:defRPr sz="2400"/>
            </a:lvl3pPr>
            <a:lvl4pPr marL="1370375" indent="0">
              <a:buNone/>
              <a:defRPr sz="2000"/>
            </a:lvl4pPr>
            <a:lvl5pPr marL="1827170" indent="0">
              <a:buNone/>
              <a:defRPr sz="2000"/>
            </a:lvl5pPr>
            <a:lvl6pPr marL="2283964" indent="0">
              <a:buNone/>
              <a:defRPr sz="2000"/>
            </a:lvl6pPr>
            <a:lvl7pPr marL="2740758" indent="0">
              <a:buNone/>
              <a:defRPr sz="2000"/>
            </a:lvl7pPr>
            <a:lvl8pPr marL="3197549" indent="0">
              <a:buNone/>
              <a:defRPr sz="2000"/>
            </a:lvl8pPr>
            <a:lvl9pPr marL="3654343" indent="0">
              <a:buNone/>
              <a:defRPr sz="2000"/>
            </a:lvl9pPr>
          </a:lstStyle>
          <a:p>
            <a:endParaRPr lang="en-US" dirty="0"/>
          </a:p>
        </p:txBody>
      </p:sp>
      <p:sp>
        <p:nvSpPr>
          <p:cNvPr id="4" name="Text Placeholder 3"/>
          <p:cNvSpPr>
            <a:spLocks noGrp="1"/>
          </p:cNvSpPr>
          <p:nvPr>
            <p:ph type="body" sz="half" idx="2"/>
          </p:nvPr>
        </p:nvSpPr>
        <p:spPr>
          <a:xfrm>
            <a:off x="1792288" y="5367342"/>
            <a:ext cx="5486400" cy="804862"/>
          </a:xfrm>
        </p:spPr>
        <p:txBody>
          <a:bodyPr/>
          <a:lstStyle>
            <a:lvl1pPr marL="0" indent="0">
              <a:buNone/>
              <a:defRPr sz="1400"/>
            </a:lvl1pPr>
            <a:lvl2pPr marL="456791" indent="0">
              <a:buNone/>
              <a:defRPr sz="1200"/>
            </a:lvl2pPr>
            <a:lvl3pPr marL="913586" indent="0">
              <a:buNone/>
              <a:defRPr sz="1000"/>
            </a:lvl3pPr>
            <a:lvl4pPr marL="1370375" indent="0">
              <a:buNone/>
              <a:defRPr sz="900"/>
            </a:lvl4pPr>
            <a:lvl5pPr marL="1827170" indent="0">
              <a:buNone/>
              <a:defRPr sz="900"/>
            </a:lvl5pPr>
            <a:lvl6pPr marL="2283964" indent="0">
              <a:buNone/>
              <a:defRPr sz="900"/>
            </a:lvl6pPr>
            <a:lvl7pPr marL="2740758" indent="0">
              <a:buNone/>
              <a:defRPr sz="900"/>
            </a:lvl7pPr>
            <a:lvl8pPr marL="3197549" indent="0">
              <a:buNone/>
              <a:defRPr sz="900"/>
            </a:lvl8pPr>
            <a:lvl9pPr marL="365434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D22DA0-BFD8-9240-A86B-9C263495BC5A}" type="datetime1">
              <a:rPr lang="en-US" smtClean="0"/>
              <a:t>5/6/2019</a:t>
            </a:fld>
            <a:endParaRPr lang="en-US" dirty="0"/>
          </a:p>
        </p:txBody>
      </p:sp>
      <p:sp>
        <p:nvSpPr>
          <p:cNvPr id="6" name="Footer Placeholder 5"/>
          <p:cNvSpPr>
            <a:spLocks noGrp="1"/>
          </p:cNvSpPr>
          <p:nvPr>
            <p:ph type="ftr" sz="quarter" idx="11"/>
          </p:nvPr>
        </p:nvSpPr>
        <p:spPr/>
        <p:txBody>
          <a:bodyPr/>
          <a:lstStyle/>
          <a:p>
            <a:r>
              <a:rPr lang="en-US" dirty="0"/>
              <a:t>@ TechWerks 2015</a:t>
            </a:r>
          </a:p>
        </p:txBody>
      </p:sp>
      <p:sp>
        <p:nvSpPr>
          <p:cNvPr id="7" name="Slide Number Placeholder 6"/>
          <p:cNvSpPr>
            <a:spLocks noGrp="1"/>
          </p:cNvSpPr>
          <p:nvPr>
            <p:ph type="sldNum" sz="quarter" idx="12"/>
          </p:nvPr>
        </p:nvSpPr>
        <p:spPr/>
        <p:txBody>
          <a:bodyPr/>
          <a:lstStyle/>
          <a:p>
            <a:fld id="{86EEA6DE-BC14-4C4E-99EC-19D27E7382D5}" type="slidenum">
              <a:rPr lang="en-US" smtClean="0"/>
              <a:pPr/>
              <a:t>‹#›</a:t>
            </a:fld>
            <a:endParaRPr lang="en-US" dirty="0"/>
          </a:p>
        </p:txBody>
      </p:sp>
    </p:spTree>
    <p:extLst>
      <p:ext uri="{BB962C8B-B14F-4D97-AF65-F5344CB8AC3E}">
        <p14:creationId xmlns:p14="http://schemas.microsoft.com/office/powerpoint/2010/main" val="11045872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6C51C6-15C4-F644-A114-9166B7CFB549}" type="datetime1">
              <a:rPr lang="en-US" smtClean="0"/>
              <a:t>5/6/2019</a:t>
            </a:fld>
            <a:endParaRPr lang="en-US" dirty="0"/>
          </a:p>
        </p:txBody>
      </p:sp>
      <p:sp>
        <p:nvSpPr>
          <p:cNvPr id="5" name="Footer Placeholder 4"/>
          <p:cNvSpPr>
            <a:spLocks noGrp="1"/>
          </p:cNvSpPr>
          <p:nvPr>
            <p:ph type="ftr" sz="quarter" idx="11"/>
          </p:nvPr>
        </p:nvSpPr>
        <p:spPr/>
        <p:txBody>
          <a:bodyPr/>
          <a:lstStyle/>
          <a:p>
            <a:r>
              <a:rPr lang="en-US" dirty="0"/>
              <a:t>@ TechWerks 2015</a:t>
            </a:r>
          </a:p>
        </p:txBody>
      </p:sp>
      <p:sp>
        <p:nvSpPr>
          <p:cNvPr id="6" name="Slide Number Placeholder 5"/>
          <p:cNvSpPr>
            <a:spLocks noGrp="1"/>
          </p:cNvSpPr>
          <p:nvPr>
            <p:ph type="sldNum" sz="quarter" idx="12"/>
          </p:nvPr>
        </p:nvSpPr>
        <p:spPr/>
        <p:txBody>
          <a:bodyPr/>
          <a:lstStyle/>
          <a:p>
            <a:fld id="{86EEA6DE-BC14-4C4E-99EC-19D27E7382D5}" type="slidenum">
              <a:rPr lang="en-US" smtClean="0"/>
              <a:pPr/>
              <a:t>‹#›</a:t>
            </a:fld>
            <a:endParaRPr lang="en-US" dirty="0"/>
          </a:p>
        </p:txBody>
      </p:sp>
    </p:spTree>
    <p:extLst>
      <p:ext uri="{BB962C8B-B14F-4D97-AF65-F5344CB8AC3E}">
        <p14:creationId xmlns:p14="http://schemas.microsoft.com/office/powerpoint/2010/main" val="1102134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3D9447-9A15-2546-894D-CD80C03846B6}" type="datetime1">
              <a:rPr lang="en-US" smtClean="0"/>
              <a:t>5/6/2019</a:t>
            </a:fld>
            <a:endParaRPr lang="en-US" dirty="0"/>
          </a:p>
        </p:txBody>
      </p:sp>
      <p:sp>
        <p:nvSpPr>
          <p:cNvPr id="5" name="Footer Placeholder 4"/>
          <p:cNvSpPr>
            <a:spLocks noGrp="1"/>
          </p:cNvSpPr>
          <p:nvPr>
            <p:ph type="ftr" sz="quarter" idx="11"/>
          </p:nvPr>
        </p:nvSpPr>
        <p:spPr/>
        <p:txBody>
          <a:bodyPr/>
          <a:lstStyle/>
          <a:p>
            <a:r>
              <a:rPr lang="en-US" dirty="0"/>
              <a:t>@ TechWerks 2015</a:t>
            </a:r>
          </a:p>
        </p:txBody>
      </p:sp>
      <p:sp>
        <p:nvSpPr>
          <p:cNvPr id="6" name="Slide Number Placeholder 5"/>
          <p:cNvSpPr>
            <a:spLocks noGrp="1"/>
          </p:cNvSpPr>
          <p:nvPr>
            <p:ph type="sldNum" sz="quarter" idx="12"/>
          </p:nvPr>
        </p:nvSpPr>
        <p:spPr/>
        <p:txBody>
          <a:bodyPr/>
          <a:lstStyle/>
          <a:p>
            <a:fld id="{86EEA6DE-BC14-4C4E-99EC-19D27E7382D5}" type="slidenum">
              <a:rPr lang="en-US" smtClean="0"/>
              <a:pPr/>
              <a:t>‹#›</a:t>
            </a:fld>
            <a:endParaRPr lang="en-US" dirty="0"/>
          </a:p>
        </p:txBody>
      </p:sp>
    </p:spTree>
    <p:extLst>
      <p:ext uri="{BB962C8B-B14F-4D97-AF65-F5344CB8AC3E}">
        <p14:creationId xmlns:p14="http://schemas.microsoft.com/office/powerpoint/2010/main" val="620057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7317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b="0" i="0">
                <a:latin typeface="Garamond" charset="0"/>
                <a:ea typeface="Garamond" charset="0"/>
                <a:cs typeface="Garamond" charset="0"/>
              </a:defRPr>
            </a:lvl1pPr>
            <a:lvl2pPr>
              <a:defRPr b="0" i="0">
                <a:latin typeface="Garamond" charset="0"/>
                <a:ea typeface="Garamond" charset="0"/>
                <a:cs typeface="Garamond" charset="0"/>
              </a:defRPr>
            </a:lvl2pPr>
            <a:lvl3pPr>
              <a:defRPr b="0" i="0">
                <a:latin typeface="Garamond" charset="0"/>
                <a:ea typeface="Garamond" charset="0"/>
                <a:cs typeface="Garamond" charset="0"/>
              </a:defRPr>
            </a:lvl3pPr>
            <a:lvl4pPr>
              <a:defRPr b="0" i="0">
                <a:latin typeface="Garamond" charset="0"/>
                <a:ea typeface="Garamond" charset="0"/>
                <a:cs typeface="Garamond" charset="0"/>
              </a:defRPr>
            </a:lvl4pPr>
            <a:lvl5pPr>
              <a:defRPr b="0" i="0">
                <a:latin typeface="Garamond" charset="0"/>
                <a:ea typeface="Garamond" charset="0"/>
                <a:cs typeface="Garamon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00E6477-D797-0D46-A432-9199282C04EC}" type="datetime1">
              <a:rPr lang="en-US" smtClean="0"/>
              <a:t>5/6/2019</a:t>
            </a:fld>
            <a:endParaRPr lang="en-US" dirty="0"/>
          </a:p>
        </p:txBody>
      </p:sp>
      <p:sp>
        <p:nvSpPr>
          <p:cNvPr id="5" name="Footer Placeholder 4"/>
          <p:cNvSpPr>
            <a:spLocks noGrp="1"/>
          </p:cNvSpPr>
          <p:nvPr>
            <p:ph type="ftr" sz="quarter" idx="11"/>
          </p:nvPr>
        </p:nvSpPr>
        <p:spPr/>
        <p:txBody>
          <a:bodyPr/>
          <a:lstStyle/>
          <a:p>
            <a:r>
              <a:rPr lang="en-US" dirty="0"/>
              <a:t>@ TechWerks 2015</a:t>
            </a:r>
          </a:p>
        </p:txBody>
      </p:sp>
      <p:sp>
        <p:nvSpPr>
          <p:cNvPr id="6" name="Slide Number Placeholder 5"/>
          <p:cNvSpPr>
            <a:spLocks noGrp="1"/>
          </p:cNvSpPr>
          <p:nvPr>
            <p:ph type="sldNum" sz="quarter" idx="12"/>
          </p:nvPr>
        </p:nvSpPr>
        <p:spPr/>
        <p:txBody>
          <a:bodyPr/>
          <a:lstStyle/>
          <a:p>
            <a:fld id="{86EEA6DE-BC14-4C4E-99EC-19D27E7382D5}" type="slidenum">
              <a:rPr lang="en-US" smtClean="0"/>
              <a:pPr/>
              <a:t>‹#›</a:t>
            </a:fld>
            <a:endParaRPr lang="en-US" dirty="0"/>
          </a:p>
        </p:txBody>
      </p:sp>
    </p:spTree>
    <p:extLst>
      <p:ext uri="{BB962C8B-B14F-4D97-AF65-F5344CB8AC3E}">
        <p14:creationId xmlns:p14="http://schemas.microsoft.com/office/powerpoint/2010/main" val="293967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solidFill>
                  <a:schemeClr val="tx1">
                    <a:tint val="75000"/>
                  </a:schemeClr>
                </a:solidFill>
              </a:defRPr>
            </a:lvl1pPr>
            <a:lvl2pPr marL="456791" indent="0">
              <a:buNone/>
              <a:defRPr sz="1800">
                <a:solidFill>
                  <a:schemeClr val="tx1">
                    <a:tint val="75000"/>
                  </a:schemeClr>
                </a:solidFill>
              </a:defRPr>
            </a:lvl2pPr>
            <a:lvl3pPr marL="913586" indent="0">
              <a:buNone/>
              <a:defRPr sz="1600">
                <a:solidFill>
                  <a:schemeClr val="tx1">
                    <a:tint val="75000"/>
                  </a:schemeClr>
                </a:solidFill>
              </a:defRPr>
            </a:lvl3pPr>
            <a:lvl4pPr marL="1370375" indent="0">
              <a:buNone/>
              <a:defRPr sz="1400">
                <a:solidFill>
                  <a:schemeClr val="tx1">
                    <a:tint val="75000"/>
                  </a:schemeClr>
                </a:solidFill>
              </a:defRPr>
            </a:lvl4pPr>
            <a:lvl5pPr marL="1827170" indent="0">
              <a:buNone/>
              <a:defRPr sz="1400">
                <a:solidFill>
                  <a:schemeClr val="tx1">
                    <a:tint val="75000"/>
                  </a:schemeClr>
                </a:solidFill>
              </a:defRPr>
            </a:lvl5pPr>
            <a:lvl6pPr marL="2283964" indent="0">
              <a:buNone/>
              <a:defRPr sz="1400">
                <a:solidFill>
                  <a:schemeClr val="tx1">
                    <a:tint val="75000"/>
                  </a:schemeClr>
                </a:solidFill>
              </a:defRPr>
            </a:lvl6pPr>
            <a:lvl7pPr marL="2740758" indent="0">
              <a:buNone/>
              <a:defRPr sz="1400">
                <a:solidFill>
                  <a:schemeClr val="tx1">
                    <a:tint val="75000"/>
                  </a:schemeClr>
                </a:solidFill>
              </a:defRPr>
            </a:lvl7pPr>
            <a:lvl8pPr marL="3197549" indent="0">
              <a:buNone/>
              <a:defRPr sz="1400">
                <a:solidFill>
                  <a:schemeClr val="tx1">
                    <a:tint val="75000"/>
                  </a:schemeClr>
                </a:solidFill>
              </a:defRPr>
            </a:lvl8pPr>
            <a:lvl9pPr marL="365434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F932D-1703-7140-B73D-494176D39EFE}" type="datetime1">
              <a:rPr lang="en-US" smtClean="0"/>
              <a:t>5/6/2019</a:t>
            </a:fld>
            <a:endParaRPr lang="en-US" dirty="0"/>
          </a:p>
        </p:txBody>
      </p:sp>
      <p:sp>
        <p:nvSpPr>
          <p:cNvPr id="5" name="Footer Placeholder 4"/>
          <p:cNvSpPr>
            <a:spLocks noGrp="1"/>
          </p:cNvSpPr>
          <p:nvPr>
            <p:ph type="ftr" sz="quarter" idx="11"/>
          </p:nvPr>
        </p:nvSpPr>
        <p:spPr/>
        <p:txBody>
          <a:bodyPr/>
          <a:lstStyle/>
          <a:p>
            <a:r>
              <a:rPr lang="en-US" dirty="0"/>
              <a:t>@ TechWerks 2015</a:t>
            </a:r>
          </a:p>
        </p:txBody>
      </p:sp>
      <p:sp>
        <p:nvSpPr>
          <p:cNvPr id="6" name="Slide Number Placeholder 5"/>
          <p:cNvSpPr>
            <a:spLocks noGrp="1"/>
          </p:cNvSpPr>
          <p:nvPr>
            <p:ph type="sldNum" sz="quarter" idx="12"/>
          </p:nvPr>
        </p:nvSpPr>
        <p:spPr/>
        <p:txBody>
          <a:bodyPr/>
          <a:lstStyle/>
          <a:p>
            <a:fld id="{86EEA6DE-BC14-4C4E-99EC-19D27E7382D5}" type="slidenum">
              <a:rPr lang="en-US" smtClean="0"/>
              <a:pPr/>
              <a:t>‹#›</a:t>
            </a:fld>
            <a:endParaRPr lang="en-US" dirty="0"/>
          </a:p>
        </p:txBody>
      </p:sp>
    </p:spTree>
    <p:extLst>
      <p:ext uri="{BB962C8B-B14F-4D97-AF65-F5344CB8AC3E}">
        <p14:creationId xmlns:p14="http://schemas.microsoft.com/office/powerpoint/2010/main" val="1141496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22959" y="3291089"/>
            <a:ext cx="7772400" cy="1362075"/>
          </a:xfrm>
        </p:spPr>
        <p:txBody>
          <a:bodyPr anchor="t"/>
          <a:lstStyle>
            <a:lvl1pPr algn="ctr">
              <a:defRPr sz="4000" b="1" i="0" cap="none">
                <a:solidFill>
                  <a:schemeClr val="tx1"/>
                </a:solidFill>
                <a:latin typeface="Avenir Black" panose="02000503020000020003" pitchFamily="2" charset="0"/>
              </a:defRPr>
            </a:lvl1pPr>
          </a:lstStyle>
          <a:p>
            <a:endParaRPr lang="en-US" dirty="0"/>
          </a:p>
        </p:txBody>
      </p:sp>
      <p:sp>
        <p:nvSpPr>
          <p:cNvPr id="6" name="Slide Number Placeholder 5"/>
          <p:cNvSpPr>
            <a:spLocks noGrp="1"/>
          </p:cNvSpPr>
          <p:nvPr>
            <p:ph type="sldNum" sz="quarter" idx="12"/>
          </p:nvPr>
        </p:nvSpPr>
        <p:spPr/>
        <p:txBody>
          <a:bodyPr/>
          <a:lstStyle/>
          <a:p>
            <a:fld id="{86EEA6DE-BC14-4C4E-99EC-19D27E7382D5}" type="slidenum">
              <a:rPr lang="en-US" smtClean="0"/>
              <a:pPr/>
              <a:t>‹#›</a:t>
            </a:fld>
            <a:endParaRPr lang="en-US" dirty="0"/>
          </a:p>
        </p:txBody>
      </p:sp>
      <p:sp>
        <p:nvSpPr>
          <p:cNvPr id="7" name="TextBox 6">
            <a:extLst>
              <a:ext uri="{FF2B5EF4-FFF2-40B4-BE49-F238E27FC236}">
                <a16:creationId xmlns:a16="http://schemas.microsoft.com/office/drawing/2014/main" id="{DBAFBE61-CA46-6949-8AC3-39A155166862}"/>
              </a:ext>
            </a:extLst>
          </p:cNvPr>
          <p:cNvSpPr txBox="1"/>
          <p:nvPr userDrawn="1"/>
        </p:nvSpPr>
        <p:spPr>
          <a:xfrm>
            <a:off x="3058635" y="2778066"/>
            <a:ext cx="3301047" cy="369332"/>
          </a:xfrm>
          <a:prstGeom prst="rect">
            <a:avLst/>
          </a:prstGeom>
          <a:solidFill>
            <a:schemeClr val="tx1"/>
          </a:solidFill>
        </p:spPr>
        <p:txBody>
          <a:bodyPr wrap="square" rtlCol="0" anchor="ctr">
            <a:spAutoFit/>
          </a:bodyPr>
          <a:lstStyle/>
          <a:p>
            <a:pPr algn="ctr"/>
            <a:r>
              <a:rPr lang="en-US" b="1" i="0" dirty="0">
                <a:solidFill>
                  <a:schemeClr val="bg2"/>
                </a:solidFill>
                <a:latin typeface="Avenir Black" panose="02000503020000020003" pitchFamily="2" charset="0"/>
              </a:rPr>
              <a:t>SKILL</a:t>
            </a:r>
          </a:p>
        </p:txBody>
      </p:sp>
    </p:spTree>
    <p:extLst>
      <p:ext uri="{BB962C8B-B14F-4D97-AF65-F5344CB8AC3E}">
        <p14:creationId xmlns:p14="http://schemas.microsoft.com/office/powerpoint/2010/main" val="1531950837"/>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83124" y="3212712"/>
            <a:ext cx="7772400" cy="1362075"/>
          </a:xfrm>
        </p:spPr>
        <p:txBody>
          <a:bodyPr anchor="t"/>
          <a:lstStyle>
            <a:lvl1pPr algn="ctr">
              <a:defRPr sz="4000" b="1" i="0" cap="none">
                <a:solidFill>
                  <a:schemeClr val="tx2"/>
                </a:solidFill>
                <a:latin typeface="Avenir Black" panose="02000503020000020003" pitchFamily="2" charset="0"/>
              </a:defRPr>
            </a:lvl1pPr>
          </a:lstStyle>
          <a:p>
            <a:endParaRPr lang="en-US" dirty="0"/>
          </a:p>
        </p:txBody>
      </p:sp>
      <p:sp>
        <p:nvSpPr>
          <p:cNvPr id="6" name="Slide Number Placeholder 5"/>
          <p:cNvSpPr>
            <a:spLocks noGrp="1"/>
          </p:cNvSpPr>
          <p:nvPr>
            <p:ph type="sldNum" sz="quarter" idx="12"/>
          </p:nvPr>
        </p:nvSpPr>
        <p:spPr/>
        <p:txBody>
          <a:bodyPr/>
          <a:lstStyle/>
          <a:p>
            <a:fld id="{86EEA6DE-BC14-4C4E-99EC-19D27E7382D5}" type="slidenum">
              <a:rPr lang="en-US" smtClean="0"/>
              <a:pPr/>
              <a:t>‹#›</a:t>
            </a:fld>
            <a:endParaRPr lang="en-US" dirty="0"/>
          </a:p>
        </p:txBody>
      </p:sp>
      <p:sp>
        <p:nvSpPr>
          <p:cNvPr id="7" name="TextBox 6">
            <a:extLst>
              <a:ext uri="{FF2B5EF4-FFF2-40B4-BE49-F238E27FC236}">
                <a16:creationId xmlns:a16="http://schemas.microsoft.com/office/drawing/2014/main" id="{DBAFBE61-CA46-6949-8AC3-39A155166862}"/>
              </a:ext>
            </a:extLst>
          </p:cNvPr>
          <p:cNvSpPr txBox="1"/>
          <p:nvPr userDrawn="1"/>
        </p:nvSpPr>
        <p:spPr>
          <a:xfrm>
            <a:off x="2918800" y="2725815"/>
            <a:ext cx="3301047" cy="369332"/>
          </a:xfrm>
          <a:prstGeom prst="rect">
            <a:avLst/>
          </a:prstGeom>
          <a:solidFill>
            <a:schemeClr val="tx2"/>
          </a:solidFill>
        </p:spPr>
        <p:txBody>
          <a:bodyPr wrap="square" rtlCol="0" anchor="ctr">
            <a:spAutoFit/>
          </a:bodyPr>
          <a:lstStyle/>
          <a:p>
            <a:pPr algn="ctr"/>
            <a:r>
              <a:rPr lang="en-US" b="1" i="0" dirty="0">
                <a:solidFill>
                  <a:schemeClr val="bg1"/>
                </a:solidFill>
                <a:latin typeface="Avenir Black" panose="02000503020000020003" pitchFamily="2" charset="0"/>
              </a:rPr>
              <a:t>ACTIVITY</a:t>
            </a:r>
          </a:p>
        </p:txBody>
      </p:sp>
    </p:spTree>
    <p:extLst>
      <p:ext uri="{BB962C8B-B14F-4D97-AF65-F5344CB8AC3E}">
        <p14:creationId xmlns:p14="http://schemas.microsoft.com/office/powerpoint/2010/main" val="3868917540"/>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D877D55-D321-6D4D-ACC8-4E1FEC876C7E}" type="datetime1">
              <a:rPr lang="en-US" smtClean="0"/>
              <a:t>5/6/2019</a:t>
            </a:fld>
            <a:endParaRPr lang="en-US" dirty="0"/>
          </a:p>
        </p:txBody>
      </p:sp>
      <p:sp>
        <p:nvSpPr>
          <p:cNvPr id="6" name="Footer Placeholder 5"/>
          <p:cNvSpPr>
            <a:spLocks noGrp="1"/>
          </p:cNvSpPr>
          <p:nvPr>
            <p:ph type="ftr" sz="quarter" idx="11"/>
          </p:nvPr>
        </p:nvSpPr>
        <p:spPr/>
        <p:txBody>
          <a:bodyPr/>
          <a:lstStyle/>
          <a:p>
            <a:r>
              <a:rPr lang="en-US" dirty="0"/>
              <a:t>@ TechWerks 2015</a:t>
            </a:r>
          </a:p>
        </p:txBody>
      </p:sp>
      <p:sp>
        <p:nvSpPr>
          <p:cNvPr id="7" name="Slide Number Placeholder 6"/>
          <p:cNvSpPr>
            <a:spLocks noGrp="1"/>
          </p:cNvSpPr>
          <p:nvPr>
            <p:ph type="sldNum" sz="quarter" idx="12"/>
          </p:nvPr>
        </p:nvSpPr>
        <p:spPr/>
        <p:txBody>
          <a:bodyPr/>
          <a:lstStyle/>
          <a:p>
            <a:fld id="{86EEA6DE-BC14-4C4E-99EC-19D27E7382D5}" type="slidenum">
              <a:rPr lang="en-US" smtClean="0"/>
              <a:pPr/>
              <a:t>‹#›</a:t>
            </a:fld>
            <a:endParaRPr lang="en-US" dirty="0"/>
          </a:p>
        </p:txBody>
      </p:sp>
      <p:cxnSp>
        <p:nvCxnSpPr>
          <p:cNvPr id="8" name="Straight Connector 7"/>
          <p:cNvCxnSpPr/>
          <p:nvPr userDrawn="1"/>
        </p:nvCxnSpPr>
        <p:spPr>
          <a:xfrm>
            <a:off x="0" y="1447800"/>
            <a:ext cx="9144000" cy="0"/>
          </a:xfrm>
          <a:prstGeom prst="line">
            <a:avLst/>
          </a:prstGeom>
          <a:ln w="63500" cmpd="dbl">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0" y="1295400"/>
            <a:ext cx="9144000" cy="0"/>
          </a:xfrm>
          <a:prstGeom prst="line">
            <a:avLst/>
          </a:prstGeom>
          <a:ln w="63500" cmpd="dbl">
            <a:solidFill>
              <a:srgbClr val="C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7470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7"/>
            <a:ext cx="4040188" cy="639762"/>
          </a:xfrm>
        </p:spPr>
        <p:txBody>
          <a:bodyPr anchor="b"/>
          <a:lstStyle>
            <a:lvl1pPr marL="0" indent="0">
              <a:buNone/>
              <a:defRPr sz="2400" b="1"/>
            </a:lvl1pPr>
            <a:lvl2pPr marL="456791" indent="0">
              <a:buNone/>
              <a:defRPr sz="2000" b="1"/>
            </a:lvl2pPr>
            <a:lvl3pPr marL="913586" indent="0">
              <a:buNone/>
              <a:defRPr sz="1800" b="1"/>
            </a:lvl3pPr>
            <a:lvl4pPr marL="1370375" indent="0">
              <a:buNone/>
              <a:defRPr sz="1600" b="1"/>
            </a:lvl4pPr>
            <a:lvl5pPr marL="1827170" indent="0">
              <a:buNone/>
              <a:defRPr sz="1600" b="1"/>
            </a:lvl5pPr>
            <a:lvl6pPr marL="2283964" indent="0">
              <a:buNone/>
              <a:defRPr sz="1600" b="1"/>
            </a:lvl6pPr>
            <a:lvl7pPr marL="2740758" indent="0">
              <a:buNone/>
              <a:defRPr sz="1600" b="1"/>
            </a:lvl7pPr>
            <a:lvl8pPr marL="3197549" indent="0">
              <a:buNone/>
              <a:defRPr sz="1600" b="1"/>
            </a:lvl8pPr>
            <a:lvl9pPr marL="365434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9"/>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7"/>
            <a:ext cx="4041775" cy="639762"/>
          </a:xfrm>
        </p:spPr>
        <p:txBody>
          <a:bodyPr anchor="b"/>
          <a:lstStyle>
            <a:lvl1pPr marL="0" indent="0">
              <a:buNone/>
              <a:defRPr sz="2400" b="1"/>
            </a:lvl1pPr>
            <a:lvl2pPr marL="456791" indent="0">
              <a:buNone/>
              <a:defRPr sz="2000" b="1"/>
            </a:lvl2pPr>
            <a:lvl3pPr marL="913586" indent="0">
              <a:buNone/>
              <a:defRPr sz="1800" b="1"/>
            </a:lvl3pPr>
            <a:lvl4pPr marL="1370375" indent="0">
              <a:buNone/>
              <a:defRPr sz="1600" b="1"/>
            </a:lvl4pPr>
            <a:lvl5pPr marL="1827170" indent="0">
              <a:buNone/>
              <a:defRPr sz="1600" b="1"/>
            </a:lvl5pPr>
            <a:lvl6pPr marL="2283964" indent="0">
              <a:buNone/>
              <a:defRPr sz="1600" b="1"/>
            </a:lvl6pPr>
            <a:lvl7pPr marL="2740758" indent="0">
              <a:buNone/>
              <a:defRPr sz="1600" b="1"/>
            </a:lvl7pPr>
            <a:lvl8pPr marL="3197549" indent="0">
              <a:buNone/>
              <a:defRPr sz="1600" b="1"/>
            </a:lvl8pPr>
            <a:lvl9pPr marL="365434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9"/>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CA4F6E7-8BD1-6E42-AF01-61D98660EA31}" type="datetime1">
              <a:rPr lang="en-US" smtClean="0"/>
              <a:t>5/6/2019</a:t>
            </a:fld>
            <a:endParaRPr lang="en-US" dirty="0"/>
          </a:p>
        </p:txBody>
      </p:sp>
      <p:sp>
        <p:nvSpPr>
          <p:cNvPr id="8" name="Footer Placeholder 7"/>
          <p:cNvSpPr>
            <a:spLocks noGrp="1"/>
          </p:cNvSpPr>
          <p:nvPr>
            <p:ph type="ftr" sz="quarter" idx="11"/>
          </p:nvPr>
        </p:nvSpPr>
        <p:spPr/>
        <p:txBody>
          <a:bodyPr/>
          <a:lstStyle/>
          <a:p>
            <a:r>
              <a:rPr lang="en-US" dirty="0"/>
              <a:t>@ TechWerks 2015</a:t>
            </a:r>
          </a:p>
        </p:txBody>
      </p:sp>
      <p:sp>
        <p:nvSpPr>
          <p:cNvPr id="9" name="Slide Number Placeholder 8"/>
          <p:cNvSpPr>
            <a:spLocks noGrp="1"/>
          </p:cNvSpPr>
          <p:nvPr>
            <p:ph type="sldNum" sz="quarter" idx="12"/>
          </p:nvPr>
        </p:nvSpPr>
        <p:spPr/>
        <p:txBody>
          <a:bodyPr/>
          <a:lstStyle/>
          <a:p>
            <a:fld id="{86EEA6DE-BC14-4C4E-99EC-19D27E7382D5}" type="slidenum">
              <a:rPr lang="en-US" smtClean="0"/>
              <a:pPr/>
              <a:t>‹#›</a:t>
            </a:fld>
            <a:endParaRPr lang="en-US" dirty="0"/>
          </a:p>
        </p:txBody>
      </p:sp>
      <p:cxnSp>
        <p:nvCxnSpPr>
          <p:cNvPr id="10" name="Straight Connector 9"/>
          <p:cNvCxnSpPr/>
          <p:nvPr userDrawn="1"/>
        </p:nvCxnSpPr>
        <p:spPr>
          <a:xfrm>
            <a:off x="0" y="1447800"/>
            <a:ext cx="9144000" cy="0"/>
          </a:xfrm>
          <a:prstGeom prst="line">
            <a:avLst/>
          </a:prstGeom>
          <a:ln w="63500" cmpd="dbl">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0" y="1295400"/>
            <a:ext cx="9144000" cy="0"/>
          </a:xfrm>
          <a:prstGeom prst="line">
            <a:avLst/>
          </a:prstGeom>
          <a:ln w="63500" cmpd="dbl">
            <a:solidFill>
              <a:srgbClr val="C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2493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E0024C7-42AE-E647-A954-977FAFB58D02}" type="datetime1">
              <a:rPr lang="en-US" smtClean="0"/>
              <a:t>5/6/2019</a:t>
            </a:fld>
            <a:endParaRPr lang="en-US" dirty="0"/>
          </a:p>
        </p:txBody>
      </p:sp>
      <p:sp>
        <p:nvSpPr>
          <p:cNvPr id="4" name="Footer Placeholder 3"/>
          <p:cNvSpPr>
            <a:spLocks noGrp="1"/>
          </p:cNvSpPr>
          <p:nvPr>
            <p:ph type="ftr" sz="quarter" idx="11"/>
          </p:nvPr>
        </p:nvSpPr>
        <p:spPr/>
        <p:txBody>
          <a:bodyPr/>
          <a:lstStyle/>
          <a:p>
            <a:r>
              <a:rPr lang="en-US" dirty="0"/>
              <a:t>@ TechWerks 2015</a:t>
            </a:r>
          </a:p>
        </p:txBody>
      </p:sp>
      <p:sp>
        <p:nvSpPr>
          <p:cNvPr id="5" name="Slide Number Placeholder 4"/>
          <p:cNvSpPr>
            <a:spLocks noGrp="1"/>
          </p:cNvSpPr>
          <p:nvPr>
            <p:ph type="sldNum" sz="quarter" idx="12"/>
          </p:nvPr>
        </p:nvSpPr>
        <p:spPr/>
        <p:txBody>
          <a:bodyPr/>
          <a:lstStyle/>
          <a:p>
            <a:fld id="{86EEA6DE-BC14-4C4E-99EC-19D27E7382D5}" type="slidenum">
              <a:rPr lang="en-US" smtClean="0"/>
              <a:pPr/>
              <a:t>‹#›</a:t>
            </a:fld>
            <a:endParaRPr lang="en-US" dirty="0"/>
          </a:p>
        </p:txBody>
      </p:sp>
      <p:cxnSp>
        <p:nvCxnSpPr>
          <p:cNvPr id="6" name="Straight Connector 5"/>
          <p:cNvCxnSpPr/>
          <p:nvPr userDrawn="1"/>
        </p:nvCxnSpPr>
        <p:spPr>
          <a:xfrm>
            <a:off x="0" y="1447800"/>
            <a:ext cx="9144000" cy="0"/>
          </a:xfrm>
          <a:prstGeom prst="line">
            <a:avLst/>
          </a:prstGeom>
          <a:ln w="63500" cmpd="dbl">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0" y="1295400"/>
            <a:ext cx="9144000" cy="0"/>
          </a:xfrm>
          <a:prstGeom prst="line">
            <a:avLst/>
          </a:prstGeom>
          <a:ln w="63500" cmpd="dbl">
            <a:solidFill>
              <a:srgbClr val="C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7617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9169"/>
            <a:ext cx="8229600" cy="1143000"/>
          </a:xfrm>
          <a:prstGeom prst="rect">
            <a:avLst/>
          </a:prstGeom>
        </p:spPr>
        <p:txBody>
          <a:bodyPr vert="horz" lIns="91357" tIns="45678" rIns="91357" bIns="45678"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357" tIns="45678" rIns="91357" bIns="4567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60"/>
            <a:ext cx="2133600" cy="365125"/>
          </a:xfrm>
          <a:prstGeom prst="rect">
            <a:avLst/>
          </a:prstGeom>
        </p:spPr>
        <p:txBody>
          <a:bodyPr vert="horz" lIns="91357" tIns="45678" rIns="91357" bIns="45678" rtlCol="0" anchor="ctr"/>
          <a:lstStyle>
            <a:lvl1pPr algn="l">
              <a:defRPr sz="1200">
                <a:solidFill>
                  <a:schemeClr val="tx1">
                    <a:tint val="75000"/>
                  </a:schemeClr>
                </a:solidFill>
              </a:defRPr>
            </a:lvl1pPr>
          </a:lstStyle>
          <a:p>
            <a:fld id="{4C704443-33DC-9449-A421-3824B4BFA832}" type="datetime1">
              <a:rPr lang="en-US" smtClean="0"/>
              <a:t>5/6/2019</a:t>
            </a:fld>
            <a:endParaRPr lang="en-US" dirty="0"/>
          </a:p>
        </p:txBody>
      </p:sp>
      <p:sp>
        <p:nvSpPr>
          <p:cNvPr id="5" name="Footer Placeholder 4"/>
          <p:cNvSpPr>
            <a:spLocks noGrp="1"/>
          </p:cNvSpPr>
          <p:nvPr>
            <p:ph type="ftr" sz="quarter" idx="3"/>
          </p:nvPr>
        </p:nvSpPr>
        <p:spPr>
          <a:xfrm>
            <a:off x="3124200" y="6356360"/>
            <a:ext cx="2895600" cy="365125"/>
          </a:xfrm>
          <a:prstGeom prst="rect">
            <a:avLst/>
          </a:prstGeom>
        </p:spPr>
        <p:txBody>
          <a:bodyPr vert="horz" lIns="91357" tIns="45678" rIns="91357" bIns="45678" rtlCol="0" anchor="ctr"/>
          <a:lstStyle>
            <a:lvl1pPr algn="ctr">
              <a:defRPr sz="1200">
                <a:solidFill>
                  <a:schemeClr val="tx1">
                    <a:tint val="75000"/>
                  </a:schemeClr>
                </a:solidFill>
              </a:defRPr>
            </a:lvl1pPr>
          </a:lstStyle>
          <a:p>
            <a:r>
              <a:rPr lang="en-US" dirty="0"/>
              <a:t>@ TechWerks 2015</a:t>
            </a:r>
          </a:p>
        </p:txBody>
      </p:sp>
      <p:sp>
        <p:nvSpPr>
          <p:cNvPr id="6" name="Slide Number Placeholder 5"/>
          <p:cNvSpPr>
            <a:spLocks noGrp="1"/>
          </p:cNvSpPr>
          <p:nvPr>
            <p:ph type="sldNum" sz="quarter" idx="4"/>
          </p:nvPr>
        </p:nvSpPr>
        <p:spPr>
          <a:xfrm>
            <a:off x="6553200" y="6356360"/>
            <a:ext cx="2133600" cy="365125"/>
          </a:xfrm>
          <a:prstGeom prst="rect">
            <a:avLst/>
          </a:prstGeom>
        </p:spPr>
        <p:txBody>
          <a:bodyPr vert="horz" lIns="91357" tIns="45678" rIns="91357" bIns="45678" rtlCol="0" anchor="ctr"/>
          <a:lstStyle>
            <a:lvl1pPr algn="r">
              <a:defRPr sz="1200">
                <a:solidFill>
                  <a:schemeClr val="tx1">
                    <a:tint val="75000"/>
                  </a:schemeClr>
                </a:solidFill>
              </a:defRPr>
            </a:lvl1pPr>
          </a:lstStyle>
          <a:p>
            <a:fld id="{86EEA6DE-BC14-4C4E-99EC-19D27E7382D5}" type="slidenum">
              <a:rPr lang="en-US" smtClean="0"/>
              <a:pPr/>
              <a:t>‹#›</a:t>
            </a:fld>
            <a:endParaRPr lang="en-US" dirty="0"/>
          </a:p>
        </p:txBody>
      </p:sp>
    </p:spTree>
    <p:extLst>
      <p:ext uri="{BB962C8B-B14F-4D97-AF65-F5344CB8AC3E}">
        <p14:creationId xmlns:p14="http://schemas.microsoft.com/office/powerpoint/2010/main" val="2899308880"/>
      </p:ext>
    </p:extLst>
  </p:cSld>
  <p:clrMap bg1="lt1" tx1="dk1" bg2="lt2" tx2="dk2" accent1="accent1" accent2="accent2" accent3="accent3" accent4="accent4" accent5="accent5" accent6="accent6" hlink="hlink" folHlink="folHlink"/>
  <p:sldLayoutIdLst>
    <p:sldLayoutId id="2147483663" r:id="rId1"/>
    <p:sldLayoutId id="2147483649" r:id="rId2"/>
    <p:sldLayoutId id="2147483650" r:id="rId3"/>
    <p:sldLayoutId id="2147483651" r:id="rId4"/>
    <p:sldLayoutId id="2147483661" r:id="rId5"/>
    <p:sldLayoutId id="2147483662"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p:hf sldNum="0" hdr="0" ftr="0" dt="0"/>
  <p:txStyles>
    <p:titleStyle>
      <a:lvl1pPr algn="ctr" defTabSz="456791" rtl="0" eaLnBrk="1" latinLnBrk="0" hangingPunct="1">
        <a:spcBef>
          <a:spcPct val="0"/>
        </a:spcBef>
        <a:buNone/>
        <a:defRPr sz="4400" b="1" i="0" kern="12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1pPr>
    </p:titleStyle>
    <p:bodyStyle>
      <a:lvl1pPr marL="342596" indent="-342596" algn="l" defTabSz="456791" rtl="0" eaLnBrk="1" latinLnBrk="0" hangingPunct="1">
        <a:spcBef>
          <a:spcPct val="20000"/>
        </a:spcBef>
        <a:buFont typeface="Arial"/>
        <a:buChar char="•"/>
        <a:defRPr sz="4000" b="0" i="0" kern="1200">
          <a:solidFill>
            <a:schemeClr val="tx1"/>
          </a:solidFill>
          <a:latin typeface="Avenir Medium" panose="02000503020000020003" pitchFamily="2" charset="0"/>
          <a:ea typeface="Avenir Medium" panose="02000503020000020003" pitchFamily="2" charset="0"/>
          <a:cs typeface="Avenir Medium" panose="02000503020000020003" pitchFamily="2" charset="0"/>
        </a:defRPr>
      </a:lvl1pPr>
      <a:lvl2pPr marL="742288" indent="-285495" algn="l" defTabSz="456791" rtl="0" eaLnBrk="1" latinLnBrk="0" hangingPunct="1">
        <a:spcBef>
          <a:spcPct val="20000"/>
        </a:spcBef>
        <a:buFont typeface="Arial"/>
        <a:buChar char="–"/>
        <a:defRPr sz="3600" b="0" i="0" kern="1200">
          <a:solidFill>
            <a:schemeClr val="tx1"/>
          </a:solidFill>
          <a:latin typeface="Avenir Medium" panose="02000503020000020003" pitchFamily="2" charset="0"/>
          <a:ea typeface="Avenir Medium" panose="02000503020000020003" pitchFamily="2" charset="0"/>
          <a:cs typeface="Avenir Medium" panose="02000503020000020003" pitchFamily="2" charset="0"/>
        </a:defRPr>
      </a:lvl2pPr>
      <a:lvl3pPr marL="1141981" indent="-228398" algn="l" defTabSz="456791" rtl="0" eaLnBrk="1" latinLnBrk="0" hangingPunct="1">
        <a:spcBef>
          <a:spcPct val="20000"/>
        </a:spcBef>
        <a:buFont typeface="Arial"/>
        <a:buChar char="•"/>
        <a:defRPr sz="3200" b="0" i="0" kern="1200">
          <a:solidFill>
            <a:schemeClr val="tx1"/>
          </a:solidFill>
          <a:latin typeface="Avenir Medium" panose="02000503020000020003" pitchFamily="2" charset="0"/>
          <a:ea typeface="Avenir Medium" panose="02000503020000020003" pitchFamily="2" charset="0"/>
          <a:cs typeface="Avenir Medium" panose="02000503020000020003" pitchFamily="2" charset="0"/>
        </a:defRPr>
      </a:lvl3pPr>
      <a:lvl4pPr marL="1598774" indent="-228398" algn="l" defTabSz="456791" rtl="0" eaLnBrk="1" latinLnBrk="0" hangingPunct="1">
        <a:spcBef>
          <a:spcPct val="20000"/>
        </a:spcBef>
        <a:buFont typeface="Arial"/>
        <a:buChar char="–"/>
        <a:defRPr sz="2800" b="0" i="0" kern="1200">
          <a:solidFill>
            <a:schemeClr val="tx1"/>
          </a:solidFill>
          <a:latin typeface="Avenir Medium" panose="02000503020000020003" pitchFamily="2" charset="0"/>
          <a:ea typeface="Avenir Medium" panose="02000503020000020003" pitchFamily="2" charset="0"/>
          <a:cs typeface="Avenir Medium" panose="02000503020000020003" pitchFamily="2" charset="0"/>
        </a:defRPr>
      </a:lvl4pPr>
      <a:lvl5pPr marL="2055567" indent="-228398" algn="l" defTabSz="456791" rtl="0" eaLnBrk="1" latinLnBrk="0" hangingPunct="1">
        <a:spcBef>
          <a:spcPct val="20000"/>
        </a:spcBef>
        <a:buFont typeface="Arial"/>
        <a:buChar char="»"/>
        <a:defRPr sz="2800" b="0" i="0" kern="1200">
          <a:solidFill>
            <a:schemeClr val="tx1"/>
          </a:solidFill>
          <a:latin typeface="Avenir Medium" panose="02000503020000020003" pitchFamily="2" charset="0"/>
          <a:ea typeface="Avenir Medium" panose="02000503020000020003" pitchFamily="2" charset="0"/>
          <a:cs typeface="Avenir Medium" panose="02000503020000020003" pitchFamily="2" charset="0"/>
        </a:defRPr>
      </a:lvl5pPr>
      <a:lvl6pPr marL="2512361" indent="-228398" algn="l" defTabSz="456791" rtl="0" eaLnBrk="1" latinLnBrk="0" hangingPunct="1">
        <a:spcBef>
          <a:spcPct val="20000"/>
        </a:spcBef>
        <a:buFont typeface="Arial"/>
        <a:buChar char="•"/>
        <a:defRPr sz="2000" kern="1200">
          <a:solidFill>
            <a:schemeClr val="tx1"/>
          </a:solidFill>
          <a:latin typeface="+mn-lt"/>
          <a:ea typeface="+mn-ea"/>
          <a:cs typeface="+mn-cs"/>
        </a:defRPr>
      </a:lvl6pPr>
      <a:lvl7pPr marL="2969154" indent="-228398" algn="l" defTabSz="456791" rtl="0" eaLnBrk="1" latinLnBrk="0" hangingPunct="1">
        <a:spcBef>
          <a:spcPct val="20000"/>
        </a:spcBef>
        <a:buFont typeface="Arial"/>
        <a:buChar char="•"/>
        <a:defRPr sz="2000" kern="1200">
          <a:solidFill>
            <a:schemeClr val="tx1"/>
          </a:solidFill>
          <a:latin typeface="+mn-lt"/>
          <a:ea typeface="+mn-ea"/>
          <a:cs typeface="+mn-cs"/>
        </a:defRPr>
      </a:lvl7pPr>
      <a:lvl8pPr marL="3425945" indent="-228398" algn="l" defTabSz="456791" rtl="0" eaLnBrk="1" latinLnBrk="0" hangingPunct="1">
        <a:spcBef>
          <a:spcPct val="20000"/>
        </a:spcBef>
        <a:buFont typeface="Arial"/>
        <a:buChar char="•"/>
        <a:defRPr sz="2000" kern="1200">
          <a:solidFill>
            <a:schemeClr val="tx1"/>
          </a:solidFill>
          <a:latin typeface="+mn-lt"/>
          <a:ea typeface="+mn-ea"/>
          <a:cs typeface="+mn-cs"/>
        </a:defRPr>
      </a:lvl8pPr>
      <a:lvl9pPr marL="3882738" indent="-228398" algn="l" defTabSz="45679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791" rtl="0" eaLnBrk="1" latinLnBrk="0" hangingPunct="1">
        <a:defRPr sz="1800" kern="1200">
          <a:solidFill>
            <a:schemeClr val="tx1"/>
          </a:solidFill>
          <a:latin typeface="+mn-lt"/>
          <a:ea typeface="+mn-ea"/>
          <a:cs typeface="+mn-cs"/>
        </a:defRPr>
      </a:lvl1pPr>
      <a:lvl2pPr marL="456791" algn="l" defTabSz="456791" rtl="0" eaLnBrk="1" latinLnBrk="0" hangingPunct="1">
        <a:defRPr sz="1800" kern="1200">
          <a:solidFill>
            <a:schemeClr val="tx1"/>
          </a:solidFill>
          <a:latin typeface="+mn-lt"/>
          <a:ea typeface="+mn-ea"/>
          <a:cs typeface="+mn-cs"/>
        </a:defRPr>
      </a:lvl2pPr>
      <a:lvl3pPr marL="913586" algn="l" defTabSz="456791" rtl="0" eaLnBrk="1" latinLnBrk="0" hangingPunct="1">
        <a:defRPr sz="1800" kern="1200">
          <a:solidFill>
            <a:schemeClr val="tx1"/>
          </a:solidFill>
          <a:latin typeface="+mn-lt"/>
          <a:ea typeface="+mn-ea"/>
          <a:cs typeface="+mn-cs"/>
        </a:defRPr>
      </a:lvl3pPr>
      <a:lvl4pPr marL="1370375" algn="l" defTabSz="456791" rtl="0" eaLnBrk="1" latinLnBrk="0" hangingPunct="1">
        <a:defRPr sz="1800" kern="1200">
          <a:solidFill>
            <a:schemeClr val="tx1"/>
          </a:solidFill>
          <a:latin typeface="+mn-lt"/>
          <a:ea typeface="+mn-ea"/>
          <a:cs typeface="+mn-cs"/>
        </a:defRPr>
      </a:lvl4pPr>
      <a:lvl5pPr marL="1827170" algn="l" defTabSz="456791" rtl="0" eaLnBrk="1" latinLnBrk="0" hangingPunct="1">
        <a:defRPr sz="1800" kern="1200">
          <a:solidFill>
            <a:schemeClr val="tx1"/>
          </a:solidFill>
          <a:latin typeface="+mn-lt"/>
          <a:ea typeface="+mn-ea"/>
          <a:cs typeface="+mn-cs"/>
        </a:defRPr>
      </a:lvl5pPr>
      <a:lvl6pPr marL="2283964" algn="l" defTabSz="456791" rtl="0" eaLnBrk="1" latinLnBrk="0" hangingPunct="1">
        <a:defRPr sz="1800" kern="1200">
          <a:solidFill>
            <a:schemeClr val="tx1"/>
          </a:solidFill>
          <a:latin typeface="+mn-lt"/>
          <a:ea typeface="+mn-ea"/>
          <a:cs typeface="+mn-cs"/>
        </a:defRPr>
      </a:lvl6pPr>
      <a:lvl7pPr marL="2740758" algn="l" defTabSz="456791" rtl="0" eaLnBrk="1" latinLnBrk="0" hangingPunct="1">
        <a:defRPr sz="1800" kern="1200">
          <a:solidFill>
            <a:schemeClr val="tx1"/>
          </a:solidFill>
          <a:latin typeface="+mn-lt"/>
          <a:ea typeface="+mn-ea"/>
          <a:cs typeface="+mn-cs"/>
        </a:defRPr>
      </a:lvl7pPr>
      <a:lvl8pPr marL="3197549" algn="l" defTabSz="456791" rtl="0" eaLnBrk="1" latinLnBrk="0" hangingPunct="1">
        <a:defRPr sz="1800" kern="1200">
          <a:solidFill>
            <a:schemeClr val="tx1"/>
          </a:solidFill>
          <a:latin typeface="+mn-lt"/>
          <a:ea typeface="+mn-ea"/>
          <a:cs typeface="+mn-cs"/>
        </a:defRPr>
      </a:lvl8pPr>
      <a:lvl9pPr marL="3654343" algn="l" defTabSz="45679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A5546-8190-A841-AA7B-BF6B75066733}"/>
              </a:ext>
            </a:extLst>
          </p:cNvPr>
          <p:cNvSpPr txBox="1">
            <a:spLocks/>
          </p:cNvSpPr>
          <p:nvPr/>
        </p:nvSpPr>
        <p:spPr>
          <a:xfrm>
            <a:off x="457200" y="2286000"/>
            <a:ext cx="8229600" cy="1143000"/>
          </a:xfrm>
          <a:prstGeom prst="rect">
            <a:avLst/>
          </a:prstGeom>
        </p:spPr>
        <p:txBody>
          <a:bodyPr>
            <a:normAutofit fontScale="97500"/>
          </a:bodyPr>
          <a:lstStyle>
            <a:lvl1pPr algn="ctr" defTabSz="456791" rtl="0" eaLnBrk="1" latinLnBrk="0" hangingPunct="1">
              <a:spcBef>
                <a:spcPct val="0"/>
              </a:spcBef>
              <a:buNone/>
              <a:defRPr sz="4400" b="1" i="0" kern="12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1pPr>
          </a:lstStyle>
          <a:p>
            <a:r>
              <a:rPr lang="en-US" dirty="0"/>
              <a:t>Mindfulness</a:t>
            </a:r>
          </a:p>
        </p:txBody>
      </p:sp>
    </p:spTree>
    <p:extLst>
      <p:ext uri="{BB962C8B-B14F-4D97-AF65-F5344CB8AC3E}">
        <p14:creationId xmlns:p14="http://schemas.microsoft.com/office/powerpoint/2010/main" val="6970651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8393" y="1600200"/>
            <a:ext cx="7985760" cy="4525963"/>
          </a:xfrm>
        </p:spPr>
        <p:txBody>
          <a:bodyPr/>
          <a:lstStyle/>
          <a:p>
            <a:pPr marL="0" indent="0" algn="ctr">
              <a:buNone/>
            </a:pPr>
            <a:r>
              <a:rPr lang="en-US" dirty="0">
                <a:latin typeface="Avenir Roman" panose="02000503020000020003" pitchFamily="2" charset="0"/>
              </a:rPr>
              <a:t>How do you feel after the exercise?</a:t>
            </a:r>
          </a:p>
          <a:p>
            <a:pPr marL="0" indent="0" algn="ctr">
              <a:buNone/>
            </a:pPr>
            <a:endParaRPr lang="en-US" dirty="0">
              <a:latin typeface="Avenir Roman" panose="02000503020000020003" pitchFamily="2" charset="0"/>
            </a:endParaRPr>
          </a:p>
          <a:p>
            <a:pPr marL="0" indent="0" algn="ctr">
              <a:buNone/>
            </a:pPr>
            <a:r>
              <a:rPr lang="en-US" dirty="0">
                <a:latin typeface="Avenir Roman" panose="02000503020000020003" pitchFamily="2" charset="0"/>
              </a:rPr>
              <a:t>What was difficult about the exercise? </a:t>
            </a:r>
          </a:p>
          <a:p>
            <a:endParaRPr lang="en-US" dirty="0"/>
          </a:p>
        </p:txBody>
      </p:sp>
      <p:sp>
        <p:nvSpPr>
          <p:cNvPr id="4" name="Title 1">
            <a:extLst>
              <a:ext uri="{FF2B5EF4-FFF2-40B4-BE49-F238E27FC236}">
                <a16:creationId xmlns:a16="http://schemas.microsoft.com/office/drawing/2014/main" id="{E8236866-2254-8849-A9C5-DEAEE57FE9AE}"/>
              </a:ext>
            </a:extLst>
          </p:cNvPr>
          <p:cNvSpPr>
            <a:spLocks noGrp="1"/>
          </p:cNvSpPr>
          <p:nvPr>
            <p:ph type="title"/>
          </p:nvPr>
        </p:nvSpPr>
        <p:spPr>
          <a:xfrm>
            <a:off x="457200" y="159169"/>
            <a:ext cx="8229600" cy="1143000"/>
          </a:xfrm>
        </p:spPr>
        <p:txBody>
          <a:bodyPr>
            <a:normAutofit/>
          </a:bodyPr>
          <a:lstStyle/>
          <a:p>
            <a:r>
              <a:rPr lang="en-US" dirty="0"/>
              <a:t>Debrief</a:t>
            </a:r>
          </a:p>
        </p:txBody>
      </p:sp>
    </p:spTree>
    <p:extLst>
      <p:ext uri="{BB962C8B-B14F-4D97-AF65-F5344CB8AC3E}">
        <p14:creationId xmlns:p14="http://schemas.microsoft.com/office/powerpoint/2010/main" val="569571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1"/>
            <a:ext cx="8229600" cy="1143000"/>
          </a:xfrm>
        </p:spPr>
        <p:txBody>
          <a:bodyPr>
            <a:normAutofit/>
          </a:bodyPr>
          <a:lstStyle/>
          <a:p>
            <a:r>
              <a:rPr lang="en-US" dirty="0"/>
              <a:t>Mindfulness in the Moment</a:t>
            </a:r>
          </a:p>
        </p:txBody>
      </p:sp>
      <p:sp>
        <p:nvSpPr>
          <p:cNvPr id="3" name="Content Placeholder 2"/>
          <p:cNvSpPr>
            <a:spLocks noGrp="1"/>
          </p:cNvSpPr>
          <p:nvPr>
            <p:ph idx="1"/>
          </p:nvPr>
        </p:nvSpPr>
        <p:spPr>
          <a:xfrm>
            <a:off x="457200" y="1600201"/>
            <a:ext cx="8229600" cy="4772890"/>
          </a:xfrm>
        </p:spPr>
        <p:txBody>
          <a:bodyPr>
            <a:normAutofit fontScale="92500" lnSpcReduction="20000"/>
          </a:bodyPr>
          <a:lstStyle/>
          <a:p>
            <a:r>
              <a:rPr lang="en-US" dirty="0"/>
              <a:t>Use mindfulness in the moment when your thoughts and emotions: </a:t>
            </a:r>
          </a:p>
          <a:p>
            <a:pPr lvl="1"/>
            <a:r>
              <a:rPr lang="en-US" dirty="0"/>
              <a:t>Are getting in the way of your performance; </a:t>
            </a:r>
          </a:p>
          <a:p>
            <a:pPr lvl="1"/>
            <a:r>
              <a:rPr lang="en-US" dirty="0"/>
              <a:t>Keeping you from taking purposeful action</a:t>
            </a:r>
          </a:p>
          <a:p>
            <a:pPr lvl="1"/>
            <a:r>
              <a:rPr lang="en-US" dirty="0"/>
              <a:t>Or you are avoiding dealing with a difficult situation</a:t>
            </a:r>
          </a:p>
          <a:p>
            <a:r>
              <a:rPr lang="en-US" dirty="0"/>
              <a:t>In both cases, mindfulness can help you determine what you CAN control and </a:t>
            </a:r>
            <a:r>
              <a:rPr lang="en-US" b="1" dirty="0"/>
              <a:t>take purposeful action</a:t>
            </a:r>
            <a:r>
              <a:rPr lang="en-US" dirty="0"/>
              <a:t>.</a:t>
            </a:r>
          </a:p>
        </p:txBody>
      </p:sp>
    </p:spTree>
    <p:extLst>
      <p:ext uri="{BB962C8B-B14F-4D97-AF65-F5344CB8AC3E}">
        <p14:creationId xmlns:p14="http://schemas.microsoft.com/office/powerpoint/2010/main" val="7646598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Mindfulness In the Moment</a:t>
            </a:r>
          </a:p>
        </p:txBody>
      </p:sp>
      <p:sp>
        <p:nvSpPr>
          <p:cNvPr id="3" name="Content Placeholder 2"/>
          <p:cNvSpPr>
            <a:spLocks noGrp="1"/>
          </p:cNvSpPr>
          <p:nvPr>
            <p:ph idx="1"/>
          </p:nvPr>
        </p:nvSpPr>
        <p:spPr>
          <a:xfrm>
            <a:off x="457200" y="1302170"/>
            <a:ext cx="8229600" cy="5555830"/>
          </a:xfrm>
        </p:spPr>
        <p:txBody>
          <a:bodyPr>
            <a:normAutofit/>
          </a:bodyPr>
          <a:lstStyle/>
          <a:p>
            <a:pPr marL="742950" indent="-742950">
              <a:buFont typeface="+mj-lt"/>
              <a:buAutoNum type="arabicPeriod"/>
            </a:pPr>
            <a:r>
              <a:rPr lang="en-US" b="1" dirty="0"/>
              <a:t>Pause</a:t>
            </a:r>
            <a:r>
              <a:rPr lang="en-US" dirty="0"/>
              <a:t>. Count three deep breaths.</a:t>
            </a:r>
          </a:p>
          <a:p>
            <a:pPr marL="1142642" lvl="1" indent="-742950">
              <a:buFont typeface="+mj-lt"/>
              <a:buAutoNum type="arabicPeriod"/>
            </a:pPr>
            <a:r>
              <a:rPr lang="en-US" b="1" dirty="0"/>
              <a:t>Observe</a:t>
            </a:r>
            <a:r>
              <a:rPr lang="en-US" dirty="0"/>
              <a:t> your thoughts and feelings.  Don’t judge them—just observe and name them. When you feel more grounded, move to…</a:t>
            </a:r>
          </a:p>
          <a:p>
            <a:pPr marL="1142642" lvl="1" indent="-742950">
              <a:buFont typeface="+mj-lt"/>
              <a:buAutoNum type="arabicPeriod"/>
            </a:pPr>
            <a:r>
              <a:rPr lang="en-US" dirty="0"/>
              <a:t>Ask: </a:t>
            </a:r>
            <a:r>
              <a:rPr lang="en-US" b="1" dirty="0"/>
              <a:t>What’s important </a:t>
            </a:r>
            <a:r>
              <a:rPr lang="en-US" dirty="0"/>
              <a:t>right now?</a:t>
            </a:r>
          </a:p>
          <a:p>
            <a:pPr marL="1142642" lvl="1" indent="-742950">
              <a:buFont typeface="+mj-lt"/>
              <a:buAutoNum type="arabicPeriod"/>
            </a:pPr>
            <a:r>
              <a:rPr lang="en-US" dirty="0"/>
              <a:t>Take purposeful action</a:t>
            </a:r>
          </a:p>
          <a:p>
            <a:pPr lvl="1"/>
            <a:endParaRPr lang="en-US" dirty="0"/>
          </a:p>
          <a:p>
            <a:pPr lvl="1"/>
            <a:endParaRPr lang="en-US" dirty="0"/>
          </a:p>
        </p:txBody>
      </p:sp>
    </p:spTree>
    <p:extLst>
      <p:ext uri="{BB962C8B-B14F-4D97-AF65-F5344CB8AC3E}">
        <p14:creationId xmlns:p14="http://schemas.microsoft.com/office/powerpoint/2010/main" val="9758334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2975" y="1184564"/>
            <a:ext cx="7985760" cy="5514267"/>
          </a:xfrm>
        </p:spPr>
        <p:txBody>
          <a:bodyPr>
            <a:normAutofit lnSpcReduction="10000"/>
          </a:bodyPr>
          <a:lstStyle/>
          <a:p>
            <a:pPr marL="0" indent="0" algn="ctr">
              <a:buNone/>
            </a:pPr>
            <a:endParaRPr lang="en-US" dirty="0">
              <a:latin typeface="Avenir Roman" panose="02000503020000020003" pitchFamily="2" charset="0"/>
            </a:endParaRPr>
          </a:p>
          <a:p>
            <a:pPr marL="0" indent="0" algn="ctr">
              <a:buNone/>
            </a:pPr>
            <a:r>
              <a:rPr lang="en-US" dirty="0">
                <a:latin typeface="Avenir Roman" panose="02000503020000020003" pitchFamily="2" charset="0"/>
              </a:rPr>
              <a:t>What was helpful about this exercise?</a:t>
            </a:r>
          </a:p>
          <a:p>
            <a:pPr marL="0" indent="0" algn="ctr">
              <a:buNone/>
            </a:pPr>
            <a:endParaRPr lang="en-US" dirty="0">
              <a:latin typeface="Avenir Roman" panose="02000503020000020003" pitchFamily="2" charset="0"/>
            </a:endParaRPr>
          </a:p>
          <a:p>
            <a:pPr marL="0" indent="0" algn="ctr">
              <a:buNone/>
            </a:pPr>
            <a:r>
              <a:rPr lang="en-US" dirty="0">
                <a:latin typeface="Avenir Roman" panose="02000503020000020003" pitchFamily="2" charset="0"/>
              </a:rPr>
              <a:t>What was difficult?</a:t>
            </a:r>
          </a:p>
          <a:p>
            <a:pPr marL="0" indent="0" algn="ctr">
              <a:buNone/>
            </a:pPr>
            <a:endParaRPr lang="en-US" dirty="0">
              <a:latin typeface="Avenir Roman" panose="02000503020000020003" pitchFamily="2" charset="0"/>
            </a:endParaRPr>
          </a:p>
          <a:p>
            <a:pPr marL="0" indent="0" algn="ctr">
              <a:buNone/>
            </a:pPr>
            <a:r>
              <a:rPr lang="en-US" dirty="0">
                <a:latin typeface="Avenir Roman" panose="02000503020000020003" pitchFamily="2" charset="0"/>
              </a:rPr>
              <a:t>When could you use Mindfulness in the Moment:</a:t>
            </a:r>
          </a:p>
          <a:p>
            <a:pPr algn="ctr"/>
            <a:r>
              <a:rPr lang="en-US" dirty="0">
                <a:latin typeface="Avenir Roman" panose="02000503020000020003" pitchFamily="2" charset="0"/>
              </a:rPr>
              <a:t>In your career?</a:t>
            </a:r>
          </a:p>
          <a:p>
            <a:pPr algn="ctr"/>
            <a:r>
              <a:rPr lang="en-US" dirty="0">
                <a:latin typeface="Avenir Roman" panose="02000503020000020003" pitchFamily="2" charset="0"/>
              </a:rPr>
              <a:t>In your personal life?</a:t>
            </a:r>
          </a:p>
          <a:p>
            <a:pPr marL="0" indent="0" algn="ctr">
              <a:buNone/>
            </a:pPr>
            <a:endParaRPr lang="en-US" dirty="0">
              <a:latin typeface="Avenir Roman" panose="02000503020000020003" pitchFamily="2" charset="0"/>
            </a:endParaRPr>
          </a:p>
          <a:p>
            <a:endParaRPr lang="en-US" dirty="0"/>
          </a:p>
        </p:txBody>
      </p:sp>
      <p:sp>
        <p:nvSpPr>
          <p:cNvPr id="4" name="Title 1">
            <a:extLst>
              <a:ext uri="{FF2B5EF4-FFF2-40B4-BE49-F238E27FC236}">
                <a16:creationId xmlns:a16="http://schemas.microsoft.com/office/drawing/2014/main" id="{32D3B33B-F8FF-9D41-8792-A8BDB9AE8632}"/>
              </a:ext>
            </a:extLst>
          </p:cNvPr>
          <p:cNvSpPr>
            <a:spLocks noGrp="1"/>
          </p:cNvSpPr>
          <p:nvPr>
            <p:ph type="title"/>
          </p:nvPr>
        </p:nvSpPr>
        <p:spPr>
          <a:xfrm>
            <a:off x="457200" y="159169"/>
            <a:ext cx="8229600" cy="1143000"/>
          </a:xfrm>
        </p:spPr>
        <p:txBody>
          <a:bodyPr>
            <a:normAutofit/>
          </a:bodyPr>
          <a:lstStyle/>
          <a:p>
            <a:r>
              <a:rPr lang="en-US" dirty="0"/>
              <a:t>Debrief</a:t>
            </a:r>
          </a:p>
        </p:txBody>
      </p:sp>
    </p:spTree>
    <p:extLst>
      <p:ext uri="{BB962C8B-B14F-4D97-AF65-F5344CB8AC3E}">
        <p14:creationId xmlns:p14="http://schemas.microsoft.com/office/powerpoint/2010/main" val="8946536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0BFD6-9B12-F14E-BFF8-7CDCBBF2BDDE}"/>
              </a:ext>
            </a:extLst>
          </p:cNvPr>
          <p:cNvSpPr>
            <a:spLocks noGrp="1"/>
          </p:cNvSpPr>
          <p:nvPr>
            <p:ph type="title"/>
          </p:nvPr>
        </p:nvSpPr>
        <p:spPr/>
        <p:txBody>
          <a:bodyPr/>
          <a:lstStyle/>
          <a:p>
            <a:r>
              <a:rPr lang="en-US" dirty="0"/>
              <a:t>Mindfulness in the Moment</a:t>
            </a:r>
          </a:p>
        </p:txBody>
      </p:sp>
    </p:spTree>
    <p:extLst>
      <p:ext uri="{BB962C8B-B14F-4D97-AF65-F5344CB8AC3E}">
        <p14:creationId xmlns:p14="http://schemas.microsoft.com/office/powerpoint/2010/main" val="28002177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7714"/>
            <a:ext cx="8229600" cy="1143000"/>
          </a:xfrm>
        </p:spPr>
        <p:txBody>
          <a:bodyPr>
            <a:normAutofit fontScale="90000"/>
          </a:bodyPr>
          <a:lstStyle/>
          <a:p>
            <a:r>
              <a:rPr lang="en-US" dirty="0"/>
              <a:t>Activity: Mindfulness in the Moment</a:t>
            </a:r>
            <a:endParaRPr lang="en-US" sz="2700" dirty="0"/>
          </a:p>
        </p:txBody>
      </p:sp>
      <p:sp>
        <p:nvSpPr>
          <p:cNvPr id="3" name="Content Placeholder 2"/>
          <p:cNvSpPr>
            <a:spLocks noGrp="1"/>
          </p:cNvSpPr>
          <p:nvPr>
            <p:ph idx="1"/>
          </p:nvPr>
        </p:nvSpPr>
        <p:spPr>
          <a:xfrm>
            <a:off x="249382" y="1523841"/>
            <a:ext cx="8894618" cy="4525963"/>
          </a:xfrm>
        </p:spPr>
        <p:txBody>
          <a:bodyPr>
            <a:noAutofit/>
          </a:bodyPr>
          <a:lstStyle/>
          <a:p>
            <a:r>
              <a:rPr lang="en-US" sz="3600" dirty="0"/>
              <a:t>Let’s try it.  Think about something that makes you feel a </a:t>
            </a:r>
            <a:r>
              <a:rPr lang="en-US" sz="3600" i="1" dirty="0"/>
              <a:t>little</a:t>
            </a:r>
            <a:r>
              <a:rPr lang="en-US" sz="3600" dirty="0"/>
              <a:t> stressed or overwhelmed.  </a:t>
            </a:r>
          </a:p>
          <a:p>
            <a:pPr marL="399692" lvl="1" indent="0">
              <a:buNone/>
            </a:pPr>
            <a:r>
              <a:rPr lang="en-US" dirty="0"/>
              <a:t>Step 1:  </a:t>
            </a:r>
            <a:r>
              <a:rPr lang="en-US" b="1" dirty="0"/>
              <a:t>Pause</a:t>
            </a:r>
            <a:r>
              <a:rPr lang="en-US" dirty="0"/>
              <a:t>. Count three deep breaths.</a:t>
            </a:r>
          </a:p>
          <a:p>
            <a:pPr marL="399692" lvl="1" indent="0">
              <a:buNone/>
            </a:pPr>
            <a:r>
              <a:rPr lang="en-US" dirty="0"/>
              <a:t>Step 2:  </a:t>
            </a:r>
            <a:r>
              <a:rPr lang="en-US" b="1" dirty="0"/>
              <a:t>Observe</a:t>
            </a:r>
            <a:r>
              <a:rPr lang="en-US" dirty="0"/>
              <a:t> your thoughts and feelings without judging.</a:t>
            </a:r>
          </a:p>
          <a:p>
            <a:pPr marL="399692" lvl="1" indent="0">
              <a:buNone/>
            </a:pPr>
            <a:r>
              <a:rPr lang="en-US" dirty="0"/>
              <a:t>Step 3:  Ask yourself: </a:t>
            </a:r>
            <a:r>
              <a:rPr lang="en-US" b="1" dirty="0"/>
              <a:t>What’s important </a:t>
            </a:r>
            <a:r>
              <a:rPr lang="en-US" dirty="0"/>
              <a:t>right now?</a:t>
            </a:r>
          </a:p>
          <a:p>
            <a:pPr marL="399692" lvl="1" indent="0">
              <a:buNone/>
            </a:pPr>
            <a:r>
              <a:rPr lang="en-US" dirty="0"/>
              <a:t>Step 4: What action can I take?</a:t>
            </a:r>
          </a:p>
        </p:txBody>
      </p:sp>
    </p:spTree>
    <p:extLst>
      <p:ext uri="{BB962C8B-B14F-4D97-AF65-F5344CB8AC3E}">
        <p14:creationId xmlns:p14="http://schemas.microsoft.com/office/powerpoint/2010/main" val="23227304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8393" y="1600200"/>
            <a:ext cx="7985760" cy="4525963"/>
          </a:xfrm>
        </p:spPr>
        <p:txBody>
          <a:bodyPr/>
          <a:lstStyle/>
          <a:p>
            <a:pPr marL="0" indent="0" algn="ctr">
              <a:buNone/>
            </a:pPr>
            <a:r>
              <a:rPr lang="en-US" dirty="0">
                <a:latin typeface="Avenir Roman" panose="02000503020000020003" pitchFamily="2" charset="0"/>
              </a:rPr>
              <a:t>How do you feel after the exercise?</a:t>
            </a:r>
          </a:p>
          <a:p>
            <a:pPr marL="0" indent="0" algn="ctr">
              <a:buNone/>
            </a:pPr>
            <a:endParaRPr lang="en-US" dirty="0">
              <a:latin typeface="Avenir Roman" panose="02000503020000020003" pitchFamily="2" charset="0"/>
            </a:endParaRPr>
          </a:p>
          <a:p>
            <a:pPr marL="0" indent="0" algn="ctr">
              <a:buNone/>
            </a:pPr>
            <a:r>
              <a:rPr lang="en-US" dirty="0">
                <a:latin typeface="Avenir Roman" panose="02000503020000020003" pitchFamily="2" charset="0"/>
              </a:rPr>
              <a:t>What was difficult about the exercise? </a:t>
            </a:r>
          </a:p>
          <a:p>
            <a:endParaRPr lang="en-US" dirty="0"/>
          </a:p>
        </p:txBody>
      </p:sp>
      <p:sp>
        <p:nvSpPr>
          <p:cNvPr id="4" name="Title 1">
            <a:extLst>
              <a:ext uri="{FF2B5EF4-FFF2-40B4-BE49-F238E27FC236}">
                <a16:creationId xmlns:a16="http://schemas.microsoft.com/office/drawing/2014/main" id="{D4B2CD60-8EB6-BF49-BE36-7D9CC980BF3A}"/>
              </a:ext>
            </a:extLst>
          </p:cNvPr>
          <p:cNvSpPr>
            <a:spLocks noGrp="1"/>
          </p:cNvSpPr>
          <p:nvPr>
            <p:ph type="title"/>
          </p:nvPr>
        </p:nvSpPr>
        <p:spPr>
          <a:xfrm>
            <a:off x="457200" y="159169"/>
            <a:ext cx="8229600" cy="1143000"/>
          </a:xfrm>
        </p:spPr>
        <p:txBody>
          <a:bodyPr>
            <a:normAutofit/>
          </a:bodyPr>
          <a:lstStyle/>
          <a:p>
            <a:r>
              <a:rPr lang="en-US" dirty="0"/>
              <a:t>Debrief</a:t>
            </a:r>
          </a:p>
        </p:txBody>
      </p:sp>
    </p:spTree>
    <p:extLst>
      <p:ext uri="{BB962C8B-B14F-4D97-AF65-F5344CB8AC3E}">
        <p14:creationId xmlns:p14="http://schemas.microsoft.com/office/powerpoint/2010/main" val="9046985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Review of Mindfulness: </a:t>
            </a:r>
            <a:br>
              <a:rPr lang="en-US" dirty="0"/>
            </a:br>
            <a:r>
              <a:rPr lang="en-US" dirty="0"/>
              <a:t>The Goal</a:t>
            </a:r>
          </a:p>
        </p:txBody>
      </p:sp>
      <p:sp>
        <p:nvSpPr>
          <p:cNvPr id="3" name="Content Placeholder 2"/>
          <p:cNvSpPr>
            <a:spLocks noGrp="1"/>
          </p:cNvSpPr>
          <p:nvPr>
            <p:ph idx="1"/>
          </p:nvPr>
        </p:nvSpPr>
        <p:spPr>
          <a:xfrm>
            <a:off x="457200" y="1602972"/>
            <a:ext cx="8229600" cy="4523191"/>
          </a:xfrm>
        </p:spPr>
        <p:txBody>
          <a:bodyPr>
            <a:normAutofit/>
          </a:bodyPr>
          <a:lstStyle/>
          <a:p>
            <a:r>
              <a:rPr lang="en-US" dirty="0"/>
              <a:t>Regular mindfulness practice strengthens engagement, openness, and focus</a:t>
            </a:r>
          </a:p>
          <a:p>
            <a:r>
              <a:rPr lang="en-US" dirty="0"/>
              <a:t>During times of stress and adversity, mindfulness allows you to refocus on aspects where you have control and take purposeful action.</a:t>
            </a:r>
          </a:p>
        </p:txBody>
      </p:sp>
    </p:spTree>
    <p:extLst>
      <p:ext uri="{BB962C8B-B14F-4D97-AF65-F5344CB8AC3E}">
        <p14:creationId xmlns:p14="http://schemas.microsoft.com/office/powerpoint/2010/main" val="1797723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Review: Mindfulness</a:t>
            </a:r>
          </a:p>
        </p:txBody>
      </p:sp>
      <p:sp>
        <p:nvSpPr>
          <p:cNvPr id="3" name="Content Placeholder 2"/>
          <p:cNvSpPr>
            <a:spLocks noGrp="1"/>
          </p:cNvSpPr>
          <p:nvPr>
            <p:ph idx="1"/>
          </p:nvPr>
        </p:nvSpPr>
        <p:spPr>
          <a:xfrm>
            <a:off x="457200" y="1302169"/>
            <a:ext cx="8229600" cy="5555831"/>
          </a:xfrm>
        </p:spPr>
        <p:txBody>
          <a:bodyPr>
            <a:normAutofit fontScale="92500"/>
          </a:bodyPr>
          <a:lstStyle/>
          <a:p>
            <a:r>
              <a:rPr lang="en-US" dirty="0"/>
              <a:t>Mindfulness helps us stay focused and present and improves overall health and wellbeing.</a:t>
            </a:r>
          </a:p>
          <a:p>
            <a:r>
              <a:rPr lang="en-US" dirty="0"/>
              <a:t>Use mindfulness informally to be focused on one thing or be present in the moment</a:t>
            </a:r>
          </a:p>
          <a:p>
            <a:r>
              <a:rPr lang="en-US" dirty="0"/>
              <a:t>Use a formal mindfulness practice to train your mind to control where your attention goes (e.g., mindful walking or breathing)</a:t>
            </a:r>
          </a:p>
          <a:p>
            <a:endParaRPr lang="en-US" dirty="0"/>
          </a:p>
        </p:txBody>
      </p:sp>
    </p:spTree>
    <p:extLst>
      <p:ext uri="{BB962C8B-B14F-4D97-AF65-F5344CB8AC3E}">
        <p14:creationId xmlns:p14="http://schemas.microsoft.com/office/powerpoint/2010/main" val="26936009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Review: Mindfulness</a:t>
            </a:r>
          </a:p>
        </p:txBody>
      </p:sp>
      <p:sp>
        <p:nvSpPr>
          <p:cNvPr id="3" name="Content Placeholder 2"/>
          <p:cNvSpPr>
            <a:spLocks noGrp="1"/>
          </p:cNvSpPr>
          <p:nvPr>
            <p:ph idx="1"/>
          </p:nvPr>
        </p:nvSpPr>
        <p:spPr>
          <a:xfrm>
            <a:off x="457200" y="1540934"/>
            <a:ext cx="8229600" cy="5317066"/>
          </a:xfrm>
        </p:spPr>
        <p:txBody>
          <a:bodyPr>
            <a:normAutofit/>
          </a:bodyPr>
          <a:lstStyle/>
          <a:p>
            <a:r>
              <a:rPr lang="en-US" dirty="0"/>
              <a:t>Mindfulness in the moment</a:t>
            </a:r>
          </a:p>
          <a:p>
            <a:pPr lvl="1"/>
            <a:r>
              <a:rPr lang="en-US" dirty="0"/>
              <a:t>When you feel overwhelmed with emotions:</a:t>
            </a:r>
          </a:p>
          <a:p>
            <a:pPr marL="971143" lvl="1" indent="-514350">
              <a:buFont typeface="+mj-lt"/>
              <a:buAutoNum type="arabicPeriod"/>
            </a:pPr>
            <a:r>
              <a:rPr lang="en-US" sz="3200" dirty="0"/>
              <a:t>Pause</a:t>
            </a:r>
          </a:p>
          <a:p>
            <a:pPr marL="971143" lvl="1" indent="-514350">
              <a:buFont typeface="+mj-lt"/>
              <a:buAutoNum type="arabicPeriod"/>
            </a:pPr>
            <a:r>
              <a:rPr lang="en-US" sz="3200" dirty="0"/>
              <a:t>Observe your thoughts and feelings without judging them</a:t>
            </a:r>
          </a:p>
          <a:p>
            <a:pPr marL="971143" lvl="1" indent="-514350">
              <a:buFont typeface="+mj-lt"/>
              <a:buAutoNum type="arabicPeriod"/>
            </a:pPr>
            <a:r>
              <a:rPr lang="en-US" sz="3200" dirty="0"/>
              <a:t>Recognize what is most important</a:t>
            </a:r>
          </a:p>
          <a:p>
            <a:pPr marL="971143" lvl="1" indent="-514350">
              <a:buFont typeface="+mj-lt"/>
              <a:buAutoNum type="arabicPeriod"/>
            </a:pPr>
            <a:r>
              <a:rPr lang="en-US" sz="3200" dirty="0"/>
              <a:t>Take action</a:t>
            </a:r>
          </a:p>
          <a:p>
            <a:endParaRPr lang="en-US" dirty="0"/>
          </a:p>
        </p:txBody>
      </p:sp>
    </p:spTree>
    <p:extLst>
      <p:ext uri="{BB962C8B-B14F-4D97-AF65-F5344CB8AC3E}">
        <p14:creationId xmlns:p14="http://schemas.microsoft.com/office/powerpoint/2010/main" val="36573262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9972"/>
            <a:ext cx="8229600" cy="1143000"/>
          </a:xfrm>
        </p:spPr>
        <p:txBody>
          <a:bodyPr>
            <a:normAutofit/>
          </a:bodyPr>
          <a:lstStyle/>
          <a:p>
            <a:r>
              <a:rPr lang="en-US" dirty="0"/>
              <a:t>How Does Mindfulness </a:t>
            </a:r>
            <a:r>
              <a:rPr lang="en-US" dirty="0" smtClean="0"/>
              <a:t>Help </a:t>
            </a:r>
            <a:r>
              <a:rPr lang="en-US" dirty="0"/>
              <a:t>You?</a:t>
            </a:r>
          </a:p>
        </p:txBody>
      </p:sp>
      <p:sp>
        <p:nvSpPr>
          <p:cNvPr id="3" name="Content Placeholder 2"/>
          <p:cNvSpPr>
            <a:spLocks noGrp="1"/>
          </p:cNvSpPr>
          <p:nvPr>
            <p:ph idx="1"/>
          </p:nvPr>
        </p:nvSpPr>
        <p:spPr>
          <a:xfrm>
            <a:off x="457200" y="1990899"/>
            <a:ext cx="8229600" cy="4523191"/>
          </a:xfrm>
        </p:spPr>
        <p:txBody>
          <a:bodyPr>
            <a:normAutofit/>
          </a:bodyPr>
          <a:lstStyle/>
          <a:p>
            <a:r>
              <a:rPr lang="en-US" dirty="0"/>
              <a:t>Mindfulness helps you:</a:t>
            </a:r>
          </a:p>
          <a:p>
            <a:pPr lvl="1"/>
            <a:r>
              <a:rPr lang="en-US" dirty="0"/>
              <a:t>Stay present and engaged</a:t>
            </a:r>
          </a:p>
          <a:p>
            <a:pPr lvl="1"/>
            <a:r>
              <a:rPr lang="en-US" dirty="0"/>
              <a:t>Improve focus and the ability to concentrate on what is important</a:t>
            </a:r>
          </a:p>
          <a:p>
            <a:pPr lvl="1"/>
            <a:r>
              <a:rPr lang="en-US" dirty="0"/>
              <a:t>Take action during stressful times</a:t>
            </a:r>
          </a:p>
          <a:p>
            <a:pPr lvl="1"/>
            <a:r>
              <a:rPr lang="en-US" dirty="0"/>
              <a:t>Improves sleep and physical health</a:t>
            </a:r>
          </a:p>
          <a:p>
            <a:pPr marL="0" indent="0">
              <a:buNone/>
            </a:pPr>
            <a:endParaRPr lang="en-US" dirty="0"/>
          </a:p>
        </p:txBody>
      </p:sp>
    </p:spTree>
    <p:extLst>
      <p:ext uri="{BB962C8B-B14F-4D97-AF65-F5344CB8AC3E}">
        <p14:creationId xmlns:p14="http://schemas.microsoft.com/office/powerpoint/2010/main" val="4748536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0BFD6-9B12-F14E-BFF8-7CDCBBF2BDDE}"/>
              </a:ext>
            </a:extLst>
          </p:cNvPr>
          <p:cNvSpPr>
            <a:spLocks noGrp="1"/>
          </p:cNvSpPr>
          <p:nvPr>
            <p:ph type="title"/>
          </p:nvPr>
        </p:nvSpPr>
        <p:spPr/>
        <p:txBody>
          <a:bodyPr/>
          <a:lstStyle/>
          <a:p>
            <a:r>
              <a:rPr lang="en-US" dirty="0"/>
              <a:t>Turn Off Autopilot</a:t>
            </a:r>
          </a:p>
        </p:txBody>
      </p:sp>
    </p:spTree>
    <p:extLst>
      <p:ext uri="{BB962C8B-B14F-4D97-AF65-F5344CB8AC3E}">
        <p14:creationId xmlns:p14="http://schemas.microsoft.com/office/powerpoint/2010/main" val="30778835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Turn off autopilot and focus:</a:t>
            </a:r>
            <a:br>
              <a:rPr lang="en-US" dirty="0"/>
            </a:br>
            <a:r>
              <a:rPr lang="en-US" dirty="0"/>
              <a:t>Mindful walking</a:t>
            </a:r>
          </a:p>
        </p:txBody>
      </p:sp>
      <p:sp>
        <p:nvSpPr>
          <p:cNvPr id="3" name="Content Placeholder 2"/>
          <p:cNvSpPr>
            <a:spLocks noGrp="1"/>
          </p:cNvSpPr>
          <p:nvPr>
            <p:ph idx="1"/>
          </p:nvPr>
        </p:nvSpPr>
        <p:spPr>
          <a:xfrm>
            <a:off x="457200" y="1302170"/>
            <a:ext cx="8229600" cy="5292594"/>
          </a:xfrm>
        </p:spPr>
        <p:txBody>
          <a:bodyPr>
            <a:normAutofit fontScale="77500" lnSpcReduction="20000"/>
          </a:bodyPr>
          <a:lstStyle/>
          <a:p>
            <a:pPr marL="742950" indent="-742950">
              <a:buFont typeface="+mj-lt"/>
              <a:buAutoNum type="arabicPeriod"/>
            </a:pPr>
            <a:r>
              <a:rPr lang="en-US" sz="4100" dirty="0"/>
              <a:t>Start walking at a steady pace, </a:t>
            </a:r>
            <a:r>
              <a:rPr lang="en-US" sz="4100" i="1" dirty="0"/>
              <a:t>slightly</a:t>
            </a:r>
            <a:r>
              <a:rPr lang="en-US" sz="4100" dirty="0"/>
              <a:t> slower than your usual walk.</a:t>
            </a:r>
          </a:p>
          <a:p>
            <a:pPr marL="1142642" lvl="1" indent="-742950"/>
            <a:r>
              <a:rPr lang="en-US" sz="4100" dirty="0"/>
              <a:t>With each step, notice the lifting and falling of your feet, the movement in your legs, and how your body moves</a:t>
            </a:r>
          </a:p>
          <a:p>
            <a:pPr marL="1142642" lvl="1" indent="-742950"/>
            <a:r>
              <a:rPr lang="en-US" sz="4100" dirty="0"/>
              <a:t>Notice how it feels when your feet touch the ground again.</a:t>
            </a:r>
          </a:p>
          <a:p>
            <a:pPr marL="1142642" lvl="1" indent="-742950"/>
            <a:r>
              <a:rPr lang="en-US" sz="4100" dirty="0"/>
              <a:t>Continue to have situational awareness around you, but keep your focus on the physical sensation of taking each step.</a:t>
            </a:r>
          </a:p>
          <a:p>
            <a:pPr marL="742950" indent="-742950">
              <a:buFont typeface="+mj-lt"/>
              <a:buAutoNum type="arabicPeriod"/>
            </a:pPr>
            <a:r>
              <a:rPr lang="en-US" sz="4100" dirty="0"/>
              <a:t>Notice when your attention wanders, and re-focus on your walking.</a:t>
            </a:r>
          </a:p>
          <a:p>
            <a:pPr marL="0" indent="0">
              <a:buNone/>
            </a:pPr>
            <a:endParaRPr lang="en-US" dirty="0"/>
          </a:p>
        </p:txBody>
      </p:sp>
    </p:spTree>
    <p:extLst>
      <p:ext uri="{BB962C8B-B14F-4D97-AF65-F5344CB8AC3E}">
        <p14:creationId xmlns:p14="http://schemas.microsoft.com/office/powerpoint/2010/main" val="37167366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Turn off autopilot and focus:</a:t>
            </a:r>
            <a:br>
              <a:rPr lang="en-US" dirty="0"/>
            </a:br>
            <a:r>
              <a:rPr lang="en-US" dirty="0"/>
              <a:t>Mindful breathing</a:t>
            </a:r>
          </a:p>
        </p:txBody>
      </p:sp>
      <p:sp>
        <p:nvSpPr>
          <p:cNvPr id="3" name="Content Placeholder 2"/>
          <p:cNvSpPr>
            <a:spLocks noGrp="1"/>
          </p:cNvSpPr>
          <p:nvPr>
            <p:ph idx="1"/>
          </p:nvPr>
        </p:nvSpPr>
        <p:spPr>
          <a:xfrm>
            <a:off x="457200" y="1302170"/>
            <a:ext cx="8229600" cy="4823994"/>
          </a:xfrm>
        </p:spPr>
        <p:txBody>
          <a:bodyPr>
            <a:normAutofit lnSpcReduction="10000"/>
          </a:bodyPr>
          <a:lstStyle/>
          <a:p>
            <a:pPr marL="742950" indent="-742950">
              <a:buFont typeface="+mj-lt"/>
              <a:buAutoNum type="arabicPeriod"/>
            </a:pPr>
            <a:r>
              <a:rPr lang="en-US" dirty="0"/>
              <a:t>Focus on your breathing—observe what your body does and how it feels</a:t>
            </a:r>
          </a:p>
          <a:p>
            <a:pPr marL="742950" indent="-742950">
              <a:buFont typeface="+mj-lt"/>
              <a:buAutoNum type="arabicPeriod"/>
            </a:pPr>
            <a:r>
              <a:rPr lang="en-US" dirty="0"/>
              <a:t>Notice when your attention wanders</a:t>
            </a:r>
          </a:p>
          <a:p>
            <a:pPr marL="742950" indent="-742950">
              <a:buFont typeface="+mj-lt"/>
              <a:buAutoNum type="arabicPeriod"/>
            </a:pPr>
            <a:r>
              <a:rPr lang="en-US" dirty="0"/>
              <a:t>Don’t judge any thoughts or be too hard on yourself if you mind wanders.  Just bring your attention back to the present</a:t>
            </a:r>
          </a:p>
          <a:p>
            <a:pPr marL="0" indent="0">
              <a:buNone/>
            </a:pPr>
            <a:endParaRPr lang="en-US" dirty="0"/>
          </a:p>
        </p:txBody>
      </p:sp>
    </p:spTree>
    <p:extLst>
      <p:ext uri="{BB962C8B-B14F-4D97-AF65-F5344CB8AC3E}">
        <p14:creationId xmlns:p14="http://schemas.microsoft.com/office/powerpoint/2010/main" val="31289779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8-Clear the Mechanism - W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7200" y="0"/>
            <a:ext cx="8001000" cy="6934200"/>
          </a:xfrm>
          <a:prstGeom prst="rect">
            <a:avLst/>
          </a:prstGeom>
        </p:spPr>
      </p:pic>
    </p:spTree>
    <p:extLst>
      <p:ext uri="{BB962C8B-B14F-4D97-AF65-F5344CB8AC3E}">
        <p14:creationId xmlns:p14="http://schemas.microsoft.com/office/powerpoint/2010/main" val="9007568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Mindfulness?</a:t>
            </a:r>
          </a:p>
        </p:txBody>
      </p:sp>
      <p:sp>
        <p:nvSpPr>
          <p:cNvPr id="3" name="Content Placeholder 2"/>
          <p:cNvSpPr>
            <a:spLocks noGrp="1"/>
          </p:cNvSpPr>
          <p:nvPr>
            <p:ph idx="1"/>
          </p:nvPr>
        </p:nvSpPr>
        <p:spPr>
          <a:xfrm>
            <a:off x="457200" y="1302169"/>
            <a:ext cx="8229599" cy="4679532"/>
          </a:xfrm>
        </p:spPr>
        <p:txBody>
          <a:bodyPr>
            <a:normAutofit fontScale="92500" lnSpcReduction="10000"/>
          </a:bodyPr>
          <a:lstStyle/>
          <a:p>
            <a:r>
              <a:rPr lang="en-US" dirty="0"/>
              <a:t>Paying attention, in the present, on purpose</a:t>
            </a:r>
          </a:p>
          <a:p>
            <a:r>
              <a:rPr lang="en-US" dirty="0"/>
              <a:t>Accepting the reality of the situation, understanding what you can control, and taking purposeful action</a:t>
            </a:r>
          </a:p>
          <a:p>
            <a:r>
              <a:rPr lang="en-US" dirty="0"/>
              <a:t>Helps you </a:t>
            </a:r>
            <a:r>
              <a:rPr lang="en-US" b="1" dirty="0"/>
              <a:t>train your mind </a:t>
            </a:r>
            <a:r>
              <a:rPr lang="en-US" dirty="0"/>
              <a:t>to </a:t>
            </a:r>
            <a:r>
              <a:rPr lang="en-US" b="1" i="1" dirty="0"/>
              <a:t>control where your attention goes, </a:t>
            </a:r>
            <a:r>
              <a:rPr lang="en-US" dirty="0"/>
              <a:t>rather than letting your mind control you</a:t>
            </a:r>
          </a:p>
          <a:p>
            <a:pPr marL="0" indent="0">
              <a:buNone/>
            </a:pPr>
            <a:endParaRPr lang="en-US" dirty="0"/>
          </a:p>
        </p:txBody>
      </p:sp>
    </p:spTree>
    <p:extLst>
      <p:ext uri="{BB962C8B-B14F-4D97-AF65-F5344CB8AC3E}">
        <p14:creationId xmlns:p14="http://schemas.microsoft.com/office/powerpoint/2010/main" val="25470714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Mindfulness Skills</a:t>
            </a:r>
          </a:p>
        </p:txBody>
      </p:sp>
      <p:sp>
        <p:nvSpPr>
          <p:cNvPr id="3" name="Content Placeholder 2"/>
          <p:cNvSpPr>
            <a:spLocks noGrp="1"/>
          </p:cNvSpPr>
          <p:nvPr>
            <p:ph idx="1"/>
          </p:nvPr>
        </p:nvSpPr>
        <p:spPr>
          <a:xfrm>
            <a:off x="457200" y="1302169"/>
            <a:ext cx="8229599" cy="4679532"/>
          </a:xfrm>
        </p:spPr>
        <p:txBody>
          <a:bodyPr>
            <a:normAutofit fontScale="92500" lnSpcReduction="10000"/>
          </a:bodyPr>
          <a:lstStyle/>
          <a:p>
            <a:r>
              <a:rPr lang="en-US" dirty="0"/>
              <a:t>Informal Mindfulness: Informal practices ensuring focus on one thing, staying present with full attention</a:t>
            </a:r>
          </a:p>
          <a:p>
            <a:r>
              <a:rPr lang="en-US" dirty="0"/>
              <a:t>Formal Mindfulness: Most similar to meditation—regular practice to strengthen wellbeing</a:t>
            </a:r>
          </a:p>
          <a:p>
            <a:r>
              <a:rPr lang="en-US" dirty="0"/>
              <a:t>Mindfulness in the Moment: strategy to help you during stressful times</a:t>
            </a:r>
          </a:p>
          <a:p>
            <a:pPr marL="0" indent="0">
              <a:buNone/>
            </a:pPr>
            <a:endParaRPr lang="en-US" dirty="0"/>
          </a:p>
        </p:txBody>
      </p:sp>
    </p:spTree>
    <p:extLst>
      <p:ext uri="{BB962C8B-B14F-4D97-AF65-F5344CB8AC3E}">
        <p14:creationId xmlns:p14="http://schemas.microsoft.com/office/powerpoint/2010/main" val="1536610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D8C1F-B503-244F-B845-3B0ED42E4001}"/>
              </a:ext>
            </a:extLst>
          </p:cNvPr>
          <p:cNvSpPr>
            <a:spLocks noGrp="1"/>
          </p:cNvSpPr>
          <p:nvPr>
            <p:ph type="title"/>
          </p:nvPr>
        </p:nvSpPr>
        <p:spPr/>
        <p:txBody>
          <a:bodyPr>
            <a:normAutofit fontScale="90000"/>
          </a:bodyPr>
          <a:lstStyle/>
          <a:p>
            <a:r>
              <a:rPr lang="en-US" dirty="0"/>
              <a:t>Informal Mindfulness: Stay Present</a:t>
            </a:r>
          </a:p>
        </p:txBody>
      </p:sp>
      <p:pic>
        <p:nvPicPr>
          <p:cNvPr id="5" name="Content Placeholder 4">
            <a:extLst>
              <a:ext uri="{FF2B5EF4-FFF2-40B4-BE49-F238E27FC236}">
                <a16:creationId xmlns:a16="http://schemas.microsoft.com/office/drawing/2014/main" id="{0C5BF116-4FC8-DF43-8F4C-969D0FA6B3C3}"/>
              </a:ext>
            </a:extLst>
          </p:cNvPr>
          <p:cNvPicPr>
            <a:picLocks noGrp="1" noChangeAspect="1"/>
          </p:cNvPicPr>
          <p:nvPr>
            <p:ph idx="1"/>
          </p:nvPr>
        </p:nvPicPr>
        <p:blipFill>
          <a:blip r:embed="rId3"/>
          <a:stretch>
            <a:fillRect/>
          </a:stretch>
        </p:blipFill>
        <p:spPr>
          <a:xfrm>
            <a:off x="1959552" y="1302169"/>
            <a:ext cx="5224896" cy="5224896"/>
          </a:xfrm>
        </p:spPr>
      </p:pic>
      <p:sp>
        <p:nvSpPr>
          <p:cNvPr id="6" name="Rectangle 5">
            <a:extLst>
              <a:ext uri="{FF2B5EF4-FFF2-40B4-BE49-F238E27FC236}">
                <a16:creationId xmlns:a16="http://schemas.microsoft.com/office/drawing/2014/main" id="{53E89FF3-A447-D647-B7A9-0C24B2079583}"/>
              </a:ext>
            </a:extLst>
          </p:cNvPr>
          <p:cNvSpPr/>
          <p:nvPr/>
        </p:nvSpPr>
        <p:spPr>
          <a:xfrm>
            <a:off x="1717964" y="5237018"/>
            <a:ext cx="5466484" cy="12900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00E6F25-38EC-064A-B76F-31470636FE72}"/>
              </a:ext>
            </a:extLst>
          </p:cNvPr>
          <p:cNvSpPr txBox="1"/>
          <p:nvPr/>
        </p:nvSpPr>
        <p:spPr>
          <a:xfrm>
            <a:off x="2337521" y="5528098"/>
            <a:ext cx="4468957" cy="707886"/>
          </a:xfrm>
          <a:prstGeom prst="rect">
            <a:avLst/>
          </a:prstGeom>
          <a:noFill/>
        </p:spPr>
        <p:txBody>
          <a:bodyPr wrap="square" rtlCol="0">
            <a:spAutoFit/>
          </a:bodyPr>
          <a:lstStyle/>
          <a:p>
            <a:pPr algn="ctr"/>
            <a:r>
              <a:rPr lang="en-US" sz="4000" dirty="0">
                <a:latin typeface="Avenir Medium" panose="02000503020000020003" pitchFamily="2" charset="0"/>
              </a:rPr>
              <a:t>Stay Present</a:t>
            </a:r>
          </a:p>
        </p:txBody>
      </p:sp>
      <p:sp>
        <p:nvSpPr>
          <p:cNvPr id="8" name="TextBox 7">
            <a:extLst>
              <a:ext uri="{FF2B5EF4-FFF2-40B4-BE49-F238E27FC236}">
                <a16:creationId xmlns:a16="http://schemas.microsoft.com/office/drawing/2014/main" id="{3537A50A-DB4F-774E-927C-A010D10A7DA4}"/>
              </a:ext>
            </a:extLst>
          </p:cNvPr>
          <p:cNvSpPr txBox="1"/>
          <p:nvPr/>
        </p:nvSpPr>
        <p:spPr>
          <a:xfrm>
            <a:off x="-29657" y="3106320"/>
            <a:ext cx="2476067" cy="1077218"/>
          </a:xfrm>
          <a:prstGeom prst="rect">
            <a:avLst/>
          </a:prstGeom>
          <a:noFill/>
        </p:spPr>
        <p:txBody>
          <a:bodyPr wrap="square" rtlCol="0">
            <a:spAutoFit/>
          </a:bodyPr>
          <a:lstStyle/>
          <a:p>
            <a:pPr algn="ctr"/>
            <a:r>
              <a:rPr lang="en-US" sz="3200" dirty="0">
                <a:latin typeface="Avenir Medium" panose="02000503020000020003" pitchFamily="2" charset="0"/>
              </a:rPr>
              <a:t>Dwell on Past</a:t>
            </a:r>
          </a:p>
        </p:txBody>
      </p:sp>
      <p:sp>
        <p:nvSpPr>
          <p:cNvPr id="9" name="TextBox 8">
            <a:extLst>
              <a:ext uri="{FF2B5EF4-FFF2-40B4-BE49-F238E27FC236}">
                <a16:creationId xmlns:a16="http://schemas.microsoft.com/office/drawing/2014/main" id="{FAA7C0D7-ACC4-D74B-9CA5-3DA57713AF9B}"/>
              </a:ext>
            </a:extLst>
          </p:cNvPr>
          <p:cNvSpPr txBox="1"/>
          <p:nvPr/>
        </p:nvSpPr>
        <p:spPr>
          <a:xfrm>
            <a:off x="6806478" y="3017606"/>
            <a:ext cx="2476067" cy="1569660"/>
          </a:xfrm>
          <a:prstGeom prst="rect">
            <a:avLst/>
          </a:prstGeom>
          <a:noFill/>
        </p:spPr>
        <p:txBody>
          <a:bodyPr wrap="square" rtlCol="0">
            <a:spAutoFit/>
          </a:bodyPr>
          <a:lstStyle/>
          <a:p>
            <a:pPr algn="ctr"/>
            <a:r>
              <a:rPr lang="en-US" sz="3200" dirty="0">
                <a:latin typeface="Avenir Medium" panose="02000503020000020003" pitchFamily="2" charset="0"/>
              </a:rPr>
              <a:t>Worry about Future</a:t>
            </a:r>
          </a:p>
        </p:txBody>
      </p:sp>
    </p:spTree>
    <p:extLst>
      <p:ext uri="{BB962C8B-B14F-4D97-AF65-F5344CB8AC3E}">
        <p14:creationId xmlns:p14="http://schemas.microsoft.com/office/powerpoint/2010/main" val="15741071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D8C1F-B503-244F-B845-3B0ED42E4001}"/>
              </a:ext>
            </a:extLst>
          </p:cNvPr>
          <p:cNvSpPr>
            <a:spLocks noGrp="1"/>
          </p:cNvSpPr>
          <p:nvPr>
            <p:ph type="title"/>
          </p:nvPr>
        </p:nvSpPr>
        <p:spPr/>
        <p:txBody>
          <a:bodyPr>
            <a:normAutofit/>
          </a:bodyPr>
          <a:lstStyle/>
          <a:p>
            <a:r>
              <a:rPr lang="en-US" dirty="0"/>
              <a:t>Informal Mindfulness</a:t>
            </a:r>
          </a:p>
        </p:txBody>
      </p:sp>
      <p:sp>
        <p:nvSpPr>
          <p:cNvPr id="3" name="Content Placeholder 2">
            <a:extLst>
              <a:ext uri="{FF2B5EF4-FFF2-40B4-BE49-F238E27FC236}">
                <a16:creationId xmlns:a16="http://schemas.microsoft.com/office/drawing/2014/main" id="{037EFF48-86E7-7545-A5DA-45D56120CB0D}"/>
              </a:ext>
            </a:extLst>
          </p:cNvPr>
          <p:cNvSpPr>
            <a:spLocks noGrp="1"/>
          </p:cNvSpPr>
          <p:nvPr>
            <p:ph idx="1"/>
          </p:nvPr>
        </p:nvSpPr>
        <p:spPr>
          <a:xfrm>
            <a:off x="457200" y="1302170"/>
            <a:ext cx="8229600" cy="4823994"/>
          </a:xfrm>
        </p:spPr>
        <p:txBody>
          <a:bodyPr>
            <a:normAutofit fontScale="92500" lnSpcReduction="20000"/>
          </a:bodyPr>
          <a:lstStyle/>
          <a:p>
            <a:r>
              <a:rPr lang="en-US" dirty="0"/>
              <a:t>Throughout your day, be aware of how often you are focused technology,  multiple tasks, or are distracted from the present.</a:t>
            </a:r>
          </a:p>
          <a:p>
            <a:r>
              <a:rPr lang="en-US" dirty="0"/>
              <a:t>Practice informal mindfulness: Take time to be purposeful and pay attention to:</a:t>
            </a:r>
          </a:p>
          <a:p>
            <a:pPr lvl="1"/>
            <a:r>
              <a:rPr lang="en-US" dirty="0"/>
              <a:t>One thing</a:t>
            </a:r>
          </a:p>
          <a:p>
            <a:pPr lvl="1"/>
            <a:r>
              <a:rPr lang="en-US" dirty="0"/>
              <a:t>In the present</a:t>
            </a:r>
          </a:p>
          <a:p>
            <a:pPr lvl="1"/>
            <a:r>
              <a:rPr lang="en-US" dirty="0"/>
              <a:t>With your full attention</a:t>
            </a:r>
          </a:p>
        </p:txBody>
      </p:sp>
    </p:spTree>
    <p:extLst>
      <p:ext uri="{BB962C8B-B14F-4D97-AF65-F5344CB8AC3E}">
        <p14:creationId xmlns:p14="http://schemas.microsoft.com/office/powerpoint/2010/main" val="28126924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491" y="547097"/>
            <a:ext cx="8229600" cy="1143000"/>
          </a:xfrm>
        </p:spPr>
        <p:txBody>
          <a:bodyPr>
            <a:normAutofit fontScale="90000"/>
          </a:bodyPr>
          <a:lstStyle/>
          <a:p>
            <a:r>
              <a:rPr lang="en-US" dirty="0"/>
              <a:t>Find a Formal Mindfulness Practice to strengthen attention and focus</a:t>
            </a:r>
          </a:p>
        </p:txBody>
      </p:sp>
      <p:sp>
        <p:nvSpPr>
          <p:cNvPr id="3" name="Content Placeholder 2"/>
          <p:cNvSpPr>
            <a:spLocks noGrp="1"/>
          </p:cNvSpPr>
          <p:nvPr>
            <p:ph idx="1"/>
          </p:nvPr>
        </p:nvSpPr>
        <p:spPr>
          <a:xfrm>
            <a:off x="623455" y="1911770"/>
            <a:ext cx="8229600" cy="6017064"/>
          </a:xfrm>
        </p:spPr>
        <p:txBody>
          <a:bodyPr>
            <a:normAutofit/>
          </a:bodyPr>
          <a:lstStyle/>
          <a:p>
            <a:r>
              <a:rPr lang="en-US" dirty="0"/>
              <a:t>Formal practices help you train your mind, rather than letting your mind control you</a:t>
            </a:r>
          </a:p>
          <a:p>
            <a:pPr lvl="1"/>
            <a:r>
              <a:rPr lang="en-US" dirty="0"/>
              <a:t>Breathing/Progressive muscle relaxation</a:t>
            </a:r>
          </a:p>
          <a:p>
            <a:pPr lvl="1"/>
            <a:r>
              <a:rPr lang="en-US" dirty="0"/>
              <a:t>Visualization scripts</a:t>
            </a:r>
          </a:p>
          <a:p>
            <a:pPr lvl="1"/>
            <a:r>
              <a:rPr lang="en-US" dirty="0"/>
              <a:t>Prayer and other spiritual practices</a:t>
            </a:r>
          </a:p>
          <a:p>
            <a:pPr lvl="1"/>
            <a:r>
              <a:rPr lang="en-US" dirty="0"/>
              <a:t>Yoga/exercise/walking mindfully</a:t>
            </a:r>
          </a:p>
        </p:txBody>
      </p:sp>
    </p:spTree>
    <p:extLst>
      <p:ext uri="{BB962C8B-B14F-4D97-AF65-F5344CB8AC3E}">
        <p14:creationId xmlns:p14="http://schemas.microsoft.com/office/powerpoint/2010/main" val="31504254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0BFD6-9B12-F14E-BFF8-7CDCBBF2BDDE}"/>
              </a:ext>
            </a:extLst>
          </p:cNvPr>
          <p:cNvSpPr>
            <a:spLocks noGrp="1"/>
          </p:cNvSpPr>
          <p:nvPr>
            <p:ph type="title"/>
          </p:nvPr>
        </p:nvSpPr>
        <p:spPr/>
        <p:txBody>
          <a:bodyPr/>
          <a:lstStyle/>
          <a:p>
            <a:r>
              <a:rPr lang="en-US" dirty="0"/>
              <a:t>Formal Mindfulness Practice:</a:t>
            </a:r>
            <a:br>
              <a:rPr lang="en-US" dirty="0"/>
            </a:br>
            <a:r>
              <a:rPr lang="en-US" dirty="0"/>
              <a:t>Turn Off Autopilot</a:t>
            </a:r>
          </a:p>
        </p:txBody>
      </p:sp>
    </p:spTree>
    <p:extLst>
      <p:ext uri="{BB962C8B-B14F-4D97-AF65-F5344CB8AC3E}">
        <p14:creationId xmlns:p14="http://schemas.microsoft.com/office/powerpoint/2010/main" val="32207783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Turn off autopilot and focus: Mindful grounding</a:t>
            </a:r>
          </a:p>
        </p:txBody>
      </p:sp>
      <p:sp>
        <p:nvSpPr>
          <p:cNvPr id="3" name="Content Placeholder 2"/>
          <p:cNvSpPr>
            <a:spLocks noGrp="1"/>
          </p:cNvSpPr>
          <p:nvPr>
            <p:ph idx="1"/>
          </p:nvPr>
        </p:nvSpPr>
        <p:spPr>
          <a:xfrm>
            <a:off x="457200" y="1440715"/>
            <a:ext cx="8686800" cy="5348012"/>
          </a:xfrm>
        </p:spPr>
        <p:txBody>
          <a:bodyPr>
            <a:normAutofit fontScale="62500" lnSpcReduction="20000"/>
          </a:bodyPr>
          <a:lstStyle/>
          <a:p>
            <a:pPr marL="742950" indent="-742950">
              <a:buFont typeface="+mj-lt"/>
              <a:buAutoNum type="arabicPeriod"/>
            </a:pPr>
            <a:r>
              <a:rPr lang="en-US" sz="4600" dirty="0"/>
              <a:t>Close your eyes.  Take three deep breaths—observe what your body does and how it feels</a:t>
            </a:r>
          </a:p>
          <a:p>
            <a:pPr marL="742950" indent="-742950">
              <a:buFont typeface="+mj-lt"/>
              <a:buAutoNum type="arabicPeriod"/>
            </a:pPr>
            <a:r>
              <a:rPr lang="en-US" sz="4600" dirty="0"/>
              <a:t>Focus on things around you:</a:t>
            </a:r>
          </a:p>
          <a:p>
            <a:pPr marL="635000" lvl="1" indent="-436563"/>
            <a:r>
              <a:rPr lang="en-US" sz="4000" dirty="0"/>
              <a:t>What are three things you can hear around you?</a:t>
            </a:r>
          </a:p>
          <a:p>
            <a:pPr marL="635000" lvl="1" indent="-436563"/>
            <a:r>
              <a:rPr lang="en-US" sz="4000" dirty="0"/>
              <a:t>What are three things you can feel in contact with your body?</a:t>
            </a:r>
          </a:p>
          <a:p>
            <a:pPr marL="742950" indent="-742950">
              <a:buFont typeface="+mj-lt"/>
              <a:buAutoNum type="arabicPeriod"/>
            </a:pPr>
            <a:r>
              <a:rPr lang="en-US" sz="4600" dirty="0"/>
              <a:t>Then, take deep breaths, and anchor your feet to the floor.</a:t>
            </a:r>
          </a:p>
          <a:p>
            <a:pPr marL="742950" indent="-742950">
              <a:buFont typeface="+mj-lt"/>
              <a:buAutoNum type="arabicPeriod"/>
            </a:pPr>
            <a:r>
              <a:rPr lang="en-US" sz="4600" dirty="0"/>
              <a:t>Take deep breaths as you feel your body anchoring you to the ground.</a:t>
            </a:r>
          </a:p>
          <a:p>
            <a:pPr marL="0" indent="0">
              <a:buNone/>
            </a:pPr>
            <a:endParaRPr lang="en-US" sz="4600" dirty="0"/>
          </a:p>
          <a:p>
            <a:pPr marL="0" indent="0">
              <a:buNone/>
            </a:pPr>
            <a:r>
              <a:rPr lang="en-US" sz="4600" dirty="0"/>
              <a:t>If you lose focus, just bring your attention back to the present</a:t>
            </a:r>
          </a:p>
          <a:p>
            <a:pPr marL="0" indent="0">
              <a:buNone/>
            </a:pPr>
            <a:endParaRPr lang="en-US" dirty="0"/>
          </a:p>
        </p:txBody>
      </p:sp>
    </p:spTree>
    <p:extLst>
      <p:ext uri="{BB962C8B-B14F-4D97-AF65-F5344CB8AC3E}">
        <p14:creationId xmlns:p14="http://schemas.microsoft.com/office/powerpoint/2010/main" val="23604579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5cbdda85-93df-4f67-beda-b931f93d828b">2YEKMHWQQPZK-1448322674-1568</_dlc_DocId>
    <_dlc_DocIdUrl xmlns="5cbdda85-93df-4f67-beda-b931f93d828b">
      <Url>https://randolph.eis.aetc.af.mil/AFPC/DPF/DPFF/Resilience/_layouts/DocIdRedir.aspx?ID=2YEKMHWQQPZK-1448322674-1568</Url>
      <Description>2YEKMHWQQPZK-1448322674-1568</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C0105C0F158E346891CEA65D75281BA" ma:contentTypeVersion="0" ma:contentTypeDescription="Create a new document." ma:contentTypeScope="" ma:versionID="c33a3e5d09dab67ed381b29cde3f4a96">
  <xsd:schema xmlns:xsd="http://www.w3.org/2001/XMLSchema" xmlns:xs="http://www.w3.org/2001/XMLSchema" xmlns:p="http://schemas.microsoft.com/office/2006/metadata/properties" xmlns:ns2="5cbdda85-93df-4f67-beda-b931f93d828b" targetNamespace="http://schemas.microsoft.com/office/2006/metadata/properties" ma:root="true" ma:fieldsID="70cf5f88e32102790aee9cf3274a3063" ns2:_="">
    <xsd:import namespace="5cbdda85-93df-4f67-beda-b931f93d828b"/>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bdda85-93df-4f67-beda-b931f93d828b"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Question"/>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82E85713-A34E-4835-91E7-D57C0469B82F}">
  <ds:schemaRefs>
    <ds:schemaRef ds:uri="http://schemas.microsoft.com/office/2006/documentManagement/types"/>
    <ds:schemaRef ds:uri="http://schemas.microsoft.com/office/infopath/2007/PartnerControls"/>
    <ds:schemaRef ds:uri="5cbdda85-93df-4f67-beda-b931f93d828b"/>
    <ds:schemaRef ds:uri="http://purl.org/dc/elements/1.1/"/>
    <ds:schemaRef ds:uri="http://schemas.microsoft.com/office/2006/metadata/properties"/>
    <ds:schemaRef ds:uri="http://purl.org/dc/term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BABE52AE-FD9A-4744-963E-BB673FFDBF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cbdda85-93df-4f67-beda-b931f93d82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9B3DD06-7DDF-46AD-9EC8-156E65612295}">
  <ds:schemaRefs>
    <ds:schemaRef ds:uri="http://schemas.microsoft.com/sharepoint/v3/contenttype/forms"/>
  </ds:schemaRefs>
</ds:datastoreItem>
</file>

<file path=customXml/itemProps4.xml><?xml version="1.0" encoding="utf-8"?>
<ds:datastoreItem xmlns:ds="http://schemas.openxmlformats.org/officeDocument/2006/customXml" ds:itemID="{8DB663FD-9F89-4077-9616-2A4064111C15}">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192328</TotalTime>
  <Words>3483</Words>
  <Application>Microsoft Office PowerPoint</Application>
  <PresentationFormat>On-screen Show (4:3)</PresentationFormat>
  <Paragraphs>258</Paragraphs>
  <Slides>23</Slides>
  <Notes>23</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Avenir Black</vt:lpstr>
      <vt:lpstr>Avenir Medium</vt:lpstr>
      <vt:lpstr>Avenir Roman</vt:lpstr>
      <vt:lpstr>Calibri</vt:lpstr>
      <vt:lpstr>Cambria</vt:lpstr>
      <vt:lpstr>Garamond</vt:lpstr>
      <vt:lpstr>Office Theme</vt:lpstr>
      <vt:lpstr>PowerPoint Presentation</vt:lpstr>
      <vt:lpstr>How Does Mindfulness Help You?</vt:lpstr>
      <vt:lpstr>What is Mindfulness?</vt:lpstr>
      <vt:lpstr>Three Mindfulness Skills</vt:lpstr>
      <vt:lpstr>Informal Mindfulness: Stay Present</vt:lpstr>
      <vt:lpstr>Informal Mindfulness</vt:lpstr>
      <vt:lpstr>Find a Formal Mindfulness Practice to strengthen attention and focus</vt:lpstr>
      <vt:lpstr>Formal Mindfulness Practice: Turn Off Autopilot</vt:lpstr>
      <vt:lpstr>Turn off autopilot and focus: Mindful grounding</vt:lpstr>
      <vt:lpstr>Debrief</vt:lpstr>
      <vt:lpstr>Mindfulness in the Moment</vt:lpstr>
      <vt:lpstr>Mindfulness In the Moment</vt:lpstr>
      <vt:lpstr>Debrief</vt:lpstr>
      <vt:lpstr>Mindfulness in the Moment</vt:lpstr>
      <vt:lpstr>Activity: Mindfulness in the Moment</vt:lpstr>
      <vt:lpstr>Debrief</vt:lpstr>
      <vt:lpstr>Review of Mindfulness:  The Goal</vt:lpstr>
      <vt:lpstr>Review: Mindfulness</vt:lpstr>
      <vt:lpstr>Review: Mindfulness</vt:lpstr>
      <vt:lpstr>Turn Off Autopilot</vt:lpstr>
      <vt:lpstr>Turn off autopilot and focus: Mindful walking</vt:lpstr>
      <vt:lpstr>Turn off autopilot and focus: Mindful breathing</vt:lpstr>
      <vt:lpstr>PowerPoint Presentation</vt:lpstr>
    </vt:vector>
  </TitlesOfParts>
  <Company>3 Flights, LLC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JILL ANTONISHAK</dc:creator>
  <cp:lastModifiedBy>JAMES, SUZANNE L GS-12 USAF PACAF 36 WG/CVB</cp:lastModifiedBy>
  <cp:revision>1261</cp:revision>
  <cp:lastPrinted>2019-01-30T01:21:49Z</cp:lastPrinted>
  <dcterms:created xsi:type="dcterms:W3CDTF">2012-08-02T00:26:58Z</dcterms:created>
  <dcterms:modified xsi:type="dcterms:W3CDTF">2019-05-06T03:54:43Z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0x0101005C0105C0F158E346891CEA65D75281BA</vt:lpwstr>
  </property>
  <property fmtid="{D5CDD505-2E9C-101B-9397-08002B2CF9AE}" pid="3" name="_dlc_DocIdItemGuid">
    <vt:lpwstr>206420fb-ac23-4ae3-a5dd-dd2f49a51e25</vt:lpwstr>
  </property>
</Properties>
</file>